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56" r:id="rId2"/>
    <p:sldId id="258" r:id="rId3"/>
    <p:sldId id="332" r:id="rId4"/>
    <p:sldId id="333" r:id="rId5"/>
    <p:sldId id="334" r:id="rId6"/>
    <p:sldId id="335" r:id="rId7"/>
    <p:sldId id="336" r:id="rId8"/>
    <p:sldId id="337" r:id="rId9"/>
    <p:sldId id="272" r:id="rId10"/>
    <p:sldId id="285" r:id="rId11"/>
    <p:sldId id="284" r:id="rId12"/>
    <p:sldId id="286" r:id="rId13"/>
    <p:sldId id="287" r:id="rId14"/>
    <p:sldId id="288" r:id="rId15"/>
    <p:sldId id="329" r:id="rId16"/>
    <p:sldId id="330" r:id="rId17"/>
    <p:sldId id="338"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56" autoAdjust="0"/>
    <p:restoredTop sz="71861" autoAdjust="0"/>
  </p:normalViewPr>
  <p:slideViewPr>
    <p:cSldViewPr snapToGrid="0">
      <p:cViewPr varScale="1">
        <p:scale>
          <a:sx n="109" d="100"/>
          <a:sy n="109" d="100"/>
        </p:scale>
        <p:origin x="144" y="258"/>
      </p:cViewPr>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9209E3-40C3-48E1-A3E3-9BD21627B56A}" type="datetimeFigureOut">
              <a:rPr lang="tr-TR" smtClean="0"/>
              <a:t>8.04.2025</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95812F-D831-4898-AFF7-A7B3061947B1}" type="slidenum">
              <a:rPr lang="tr-TR" smtClean="0"/>
              <a:t>‹#›</a:t>
            </a:fld>
            <a:endParaRPr lang="tr-TR"/>
          </a:p>
        </p:txBody>
      </p:sp>
    </p:spTree>
    <p:extLst>
      <p:ext uri="{BB962C8B-B14F-4D97-AF65-F5344CB8AC3E}">
        <p14:creationId xmlns:p14="http://schemas.microsoft.com/office/powerpoint/2010/main" val="14800366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Üretim Planlama tarafından oluşturulan iş emirlerinin üretime sevk, üretimden iade ve ürün giriş aşamaları ile birlikte operasyon tamamlamaları tek bir ekran üzerinden sağlanabilmektedir.</a:t>
            </a:r>
          </a:p>
          <a:p>
            <a:r>
              <a:rPr lang="tr-TR" dirty="0"/>
              <a:t>Birden</a:t>
            </a:r>
            <a:r>
              <a:rPr lang="tr-TR" baseline="0" dirty="0"/>
              <a:t> fazla iş emrini tek bir iş emri planı altında toplayarak üretim yapabilmekteyiz.</a:t>
            </a:r>
            <a:endParaRPr lang="tr-TR" dirty="0"/>
          </a:p>
        </p:txBody>
      </p:sp>
      <p:sp>
        <p:nvSpPr>
          <p:cNvPr id="4" name="Slayt Numarası Yer Tutucusu 3"/>
          <p:cNvSpPr>
            <a:spLocks noGrp="1"/>
          </p:cNvSpPr>
          <p:nvPr>
            <p:ph type="sldNum" sz="quarter" idx="10"/>
          </p:nvPr>
        </p:nvSpPr>
        <p:spPr/>
        <p:txBody>
          <a:bodyPr/>
          <a:lstStyle/>
          <a:p>
            <a:fld id="{7695812F-D831-4898-AFF7-A7B3061947B1}" type="slidenum">
              <a:rPr lang="tr-TR" smtClean="0"/>
              <a:t>2</a:t>
            </a:fld>
            <a:endParaRPr lang="tr-TR"/>
          </a:p>
        </p:txBody>
      </p:sp>
    </p:spTree>
    <p:extLst>
      <p:ext uri="{BB962C8B-B14F-4D97-AF65-F5344CB8AC3E}">
        <p14:creationId xmlns:p14="http://schemas.microsoft.com/office/powerpoint/2010/main" val="34693376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7695812F-D831-4898-AFF7-A7B3061947B1}" type="slidenum">
              <a:rPr lang="tr-TR" smtClean="0"/>
              <a:t>11</a:t>
            </a:fld>
            <a:endParaRPr lang="tr-TR"/>
          </a:p>
        </p:txBody>
      </p:sp>
    </p:spTree>
    <p:extLst>
      <p:ext uri="{BB962C8B-B14F-4D97-AF65-F5344CB8AC3E}">
        <p14:creationId xmlns:p14="http://schemas.microsoft.com/office/powerpoint/2010/main" val="38813039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indent="0">
              <a:buFont typeface="+mj-lt"/>
              <a:buNone/>
            </a:pPr>
            <a:endParaRPr lang="tr-TR" sz="1200" dirty="0"/>
          </a:p>
          <a:p>
            <a:pPr marL="342900" indent="-342900">
              <a:buFont typeface="+mj-lt"/>
              <a:buAutoNum type="alphaLcPeriod"/>
            </a:pPr>
            <a:r>
              <a:rPr lang="tr-TR" sz="1200" dirty="0"/>
              <a:t>Doğrudan ürünün</a:t>
            </a:r>
            <a:r>
              <a:rPr lang="tr-TR" sz="1200" baseline="0" dirty="0"/>
              <a:t> kalite değerlerinin takibinin yanı sıra, operasyon ve operasyon merkezi için de kalite kontrolleri gerçekleştirilebilmektedir.</a:t>
            </a:r>
          </a:p>
          <a:p>
            <a:pPr marL="342900" indent="-342900">
              <a:buFont typeface="+mj-lt"/>
              <a:buAutoNum type="alphaLcPeriod"/>
            </a:pPr>
            <a:r>
              <a:rPr lang="tr-TR" sz="1200" dirty="0"/>
              <a:t>Kritik kontrol Noktası olarak adlandırdığımız üretim veya depolama sahasını ilgilendiren nem, sıcaklık veya iş merkezinden</a:t>
            </a:r>
            <a:r>
              <a:rPr lang="tr-TR" sz="1200" baseline="0" dirty="0"/>
              <a:t> kaynaklanan, </a:t>
            </a:r>
            <a:r>
              <a:rPr lang="tr-TR" sz="1200" dirty="0"/>
              <a:t>dolaylı yollardan ürünün kalitesine etki eden unsurların da kontrolleri yapılabilmektedir.</a:t>
            </a:r>
          </a:p>
          <a:p>
            <a:endParaRPr lang="tr-TR" dirty="0"/>
          </a:p>
        </p:txBody>
      </p:sp>
      <p:sp>
        <p:nvSpPr>
          <p:cNvPr id="4" name="Slayt Numarası Yer Tutucusu 3"/>
          <p:cNvSpPr>
            <a:spLocks noGrp="1"/>
          </p:cNvSpPr>
          <p:nvPr>
            <p:ph type="sldNum" sz="quarter" idx="10"/>
          </p:nvPr>
        </p:nvSpPr>
        <p:spPr/>
        <p:txBody>
          <a:bodyPr/>
          <a:lstStyle/>
          <a:p>
            <a:fld id="{7695812F-D831-4898-AFF7-A7B3061947B1}" type="slidenum">
              <a:rPr lang="tr-TR" smtClean="0"/>
              <a:t>12</a:t>
            </a:fld>
            <a:endParaRPr lang="tr-TR"/>
          </a:p>
        </p:txBody>
      </p:sp>
    </p:spTree>
    <p:extLst>
      <p:ext uri="{BB962C8B-B14F-4D97-AF65-F5344CB8AC3E}">
        <p14:creationId xmlns:p14="http://schemas.microsoft.com/office/powerpoint/2010/main" val="14720852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Burada da olması</a:t>
            </a:r>
            <a:r>
              <a:rPr lang="tr-TR" baseline="0" dirty="0"/>
              <a:t> gereken ölçüm değerleri tanımlanır.</a:t>
            </a:r>
            <a:endParaRPr lang="tr-TR" dirty="0"/>
          </a:p>
        </p:txBody>
      </p:sp>
      <p:sp>
        <p:nvSpPr>
          <p:cNvPr id="4" name="Slayt Numarası Yer Tutucusu 3"/>
          <p:cNvSpPr>
            <a:spLocks noGrp="1"/>
          </p:cNvSpPr>
          <p:nvPr>
            <p:ph type="sldNum" sz="quarter" idx="10"/>
          </p:nvPr>
        </p:nvSpPr>
        <p:spPr/>
        <p:txBody>
          <a:bodyPr/>
          <a:lstStyle/>
          <a:p>
            <a:fld id="{7695812F-D831-4898-AFF7-A7B3061947B1}" type="slidenum">
              <a:rPr lang="tr-TR" smtClean="0"/>
              <a:t>13</a:t>
            </a:fld>
            <a:endParaRPr lang="tr-TR"/>
          </a:p>
        </p:txBody>
      </p:sp>
    </p:spTree>
    <p:extLst>
      <p:ext uri="{BB962C8B-B14F-4D97-AF65-F5344CB8AC3E}">
        <p14:creationId xmlns:p14="http://schemas.microsoft.com/office/powerpoint/2010/main" val="26361450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Barkodu okutulan numunenin</a:t>
            </a:r>
            <a:r>
              <a:rPr lang="tr-TR" baseline="0" dirty="0"/>
              <a:t> ölçülmesi gereken kriterleri otomatik gelir ve ölçüm değerleri girilerek analiz giriş evrakları oluşturulur.</a:t>
            </a:r>
            <a:endParaRPr lang="tr-TR" dirty="0"/>
          </a:p>
        </p:txBody>
      </p:sp>
      <p:sp>
        <p:nvSpPr>
          <p:cNvPr id="4" name="Slayt Numarası Yer Tutucusu 3"/>
          <p:cNvSpPr>
            <a:spLocks noGrp="1"/>
          </p:cNvSpPr>
          <p:nvPr>
            <p:ph type="sldNum" sz="quarter" idx="10"/>
          </p:nvPr>
        </p:nvSpPr>
        <p:spPr/>
        <p:txBody>
          <a:bodyPr/>
          <a:lstStyle/>
          <a:p>
            <a:fld id="{7695812F-D831-4898-AFF7-A7B3061947B1}" type="slidenum">
              <a:rPr lang="tr-TR" smtClean="0"/>
              <a:t>14</a:t>
            </a:fld>
            <a:endParaRPr lang="tr-TR"/>
          </a:p>
        </p:txBody>
      </p:sp>
    </p:spTree>
    <p:extLst>
      <p:ext uri="{BB962C8B-B14F-4D97-AF65-F5344CB8AC3E}">
        <p14:creationId xmlns:p14="http://schemas.microsoft.com/office/powerpoint/2010/main" val="25764289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Girilen analiz sonuçları onaya tabii tutulur.</a:t>
            </a:r>
          </a:p>
        </p:txBody>
      </p:sp>
      <p:sp>
        <p:nvSpPr>
          <p:cNvPr id="4" name="Slayt Numarası Yer Tutucusu 3"/>
          <p:cNvSpPr>
            <a:spLocks noGrp="1"/>
          </p:cNvSpPr>
          <p:nvPr>
            <p:ph type="sldNum" sz="quarter" idx="10"/>
          </p:nvPr>
        </p:nvSpPr>
        <p:spPr/>
        <p:txBody>
          <a:bodyPr/>
          <a:lstStyle/>
          <a:p>
            <a:fld id="{7695812F-D831-4898-AFF7-A7B3061947B1}" type="slidenum">
              <a:rPr lang="tr-TR" smtClean="0"/>
              <a:t>15</a:t>
            </a:fld>
            <a:endParaRPr lang="tr-TR"/>
          </a:p>
        </p:txBody>
      </p:sp>
    </p:spTree>
    <p:extLst>
      <p:ext uri="{BB962C8B-B14F-4D97-AF65-F5344CB8AC3E}">
        <p14:creationId xmlns:p14="http://schemas.microsoft.com/office/powerpoint/2010/main" val="27251945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7695812F-D831-4898-AFF7-A7B3061947B1}" type="slidenum">
              <a:rPr lang="tr-TR" smtClean="0"/>
              <a:t>16</a:t>
            </a:fld>
            <a:endParaRPr lang="tr-TR"/>
          </a:p>
        </p:txBody>
      </p:sp>
    </p:spTree>
    <p:extLst>
      <p:ext uri="{BB962C8B-B14F-4D97-AF65-F5344CB8AC3E}">
        <p14:creationId xmlns:p14="http://schemas.microsoft.com/office/powerpoint/2010/main" val="20071421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200" kern="1200" dirty="0">
                <a:solidFill>
                  <a:schemeClr val="tx1"/>
                </a:solidFill>
                <a:effectLst/>
                <a:latin typeface="+mn-lt"/>
                <a:ea typeface="+mn-ea"/>
                <a:cs typeface="+mn-cs"/>
              </a:rPr>
              <a:t>Üretim Planlama tarafından oluşturulan iş emirlerinin üretime sevk, üretimden iade ve ürün giriş aşamaları ile birlikte operasyon tamamlamaları tek bir ekran üzerinden sağlanmaktadır. </a:t>
            </a:r>
          </a:p>
          <a:p>
            <a:pPr marL="0" marR="0" lvl="0" indent="0" algn="l" defTabSz="914400" rtl="0" eaLnBrk="1" fontAlgn="auto" latinLnBrk="0" hangingPunct="1">
              <a:lnSpc>
                <a:spcPct val="100000"/>
              </a:lnSpc>
              <a:spcBef>
                <a:spcPts val="0"/>
              </a:spcBef>
              <a:spcAft>
                <a:spcPts val="0"/>
              </a:spcAft>
              <a:buClrTx/>
              <a:buSzTx/>
              <a:buFontTx/>
              <a:buNone/>
              <a:tabLst/>
              <a:defRPr/>
            </a:pPr>
            <a:r>
              <a:rPr lang="tr-TR" sz="1200" kern="1200" dirty="0">
                <a:solidFill>
                  <a:schemeClr val="tx1"/>
                </a:solidFill>
                <a:effectLst/>
                <a:latin typeface="+mn-lt"/>
                <a:ea typeface="+mn-ea"/>
                <a:cs typeface="+mn-cs"/>
              </a:rPr>
              <a:t>Sol tarafta iş emrini seçmeye yönelik detaylar girilir, buna istinaden üretilecek ürün ve üretim miktarları bilgisi</a:t>
            </a:r>
            <a:r>
              <a:rPr lang="tr-TR" sz="1200" kern="1200" baseline="0" dirty="0">
                <a:solidFill>
                  <a:schemeClr val="tx1"/>
                </a:solidFill>
                <a:effectLst/>
                <a:latin typeface="+mn-lt"/>
                <a:ea typeface="+mn-ea"/>
                <a:cs typeface="+mn-cs"/>
              </a:rPr>
              <a:t> otomatik gelmektedir.</a:t>
            </a:r>
            <a:endParaRPr lang="tr-TR" sz="1200" kern="1200" dirty="0">
              <a:solidFill>
                <a:schemeClr val="tx1"/>
              </a:solidFill>
              <a:effectLst/>
              <a:latin typeface="+mn-lt"/>
              <a:ea typeface="+mn-ea"/>
              <a:cs typeface="+mn-cs"/>
            </a:endParaRPr>
          </a:p>
          <a:p>
            <a:endParaRPr lang="tr-TR" dirty="0"/>
          </a:p>
        </p:txBody>
      </p:sp>
      <p:sp>
        <p:nvSpPr>
          <p:cNvPr id="4" name="Slayt Numarası Yer Tutucusu 3"/>
          <p:cNvSpPr>
            <a:spLocks noGrp="1"/>
          </p:cNvSpPr>
          <p:nvPr>
            <p:ph type="sldNum" sz="quarter" idx="10"/>
          </p:nvPr>
        </p:nvSpPr>
        <p:spPr/>
        <p:txBody>
          <a:bodyPr/>
          <a:lstStyle/>
          <a:p>
            <a:fld id="{7695812F-D831-4898-AFF7-A7B3061947B1}" type="slidenum">
              <a:rPr lang="tr-TR" smtClean="0"/>
              <a:t>3</a:t>
            </a:fld>
            <a:endParaRPr lang="tr-TR"/>
          </a:p>
        </p:txBody>
      </p:sp>
    </p:spTree>
    <p:extLst>
      <p:ext uri="{BB962C8B-B14F-4D97-AF65-F5344CB8AC3E}">
        <p14:creationId xmlns:p14="http://schemas.microsoft.com/office/powerpoint/2010/main" val="3919065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Ekrandaki üretime sevk</a:t>
            </a:r>
            <a:r>
              <a:rPr lang="tr-TR" baseline="0" dirty="0"/>
              <a:t> butonu ile malzeme planında yer alan veya yer almayan hammaddeler üretime barkod okutularak sevk edilebilmektedir. Üretime sevk ve iade işlemleri için el terminallerinde de ekranlarımız mevcuttur.</a:t>
            </a:r>
          </a:p>
        </p:txBody>
      </p:sp>
      <p:sp>
        <p:nvSpPr>
          <p:cNvPr id="4" name="Slayt Numarası Yer Tutucusu 3"/>
          <p:cNvSpPr>
            <a:spLocks noGrp="1"/>
          </p:cNvSpPr>
          <p:nvPr>
            <p:ph type="sldNum" sz="quarter" idx="10"/>
          </p:nvPr>
        </p:nvSpPr>
        <p:spPr/>
        <p:txBody>
          <a:bodyPr/>
          <a:lstStyle/>
          <a:p>
            <a:fld id="{7695812F-D831-4898-AFF7-A7B3061947B1}" type="slidenum">
              <a:rPr lang="tr-TR" smtClean="0"/>
              <a:t>4</a:t>
            </a:fld>
            <a:endParaRPr lang="tr-TR"/>
          </a:p>
        </p:txBody>
      </p:sp>
    </p:spTree>
    <p:extLst>
      <p:ext uri="{BB962C8B-B14F-4D97-AF65-F5344CB8AC3E}">
        <p14:creationId xmlns:p14="http://schemas.microsoft.com/office/powerpoint/2010/main" val="14998954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Üretim</a:t>
            </a:r>
            <a:r>
              <a:rPr lang="tr-TR" baseline="0" dirty="0"/>
              <a:t> esnasında son durumu takip edebilmek adına, üretim durumu, sevk durumu gibi raporlamalara da ulaşılabilir.</a:t>
            </a:r>
            <a:endParaRPr lang="tr-TR" dirty="0"/>
          </a:p>
        </p:txBody>
      </p:sp>
      <p:sp>
        <p:nvSpPr>
          <p:cNvPr id="4" name="Slayt Numarası Yer Tutucusu 3"/>
          <p:cNvSpPr>
            <a:spLocks noGrp="1"/>
          </p:cNvSpPr>
          <p:nvPr>
            <p:ph type="sldNum" sz="quarter" idx="10"/>
          </p:nvPr>
        </p:nvSpPr>
        <p:spPr/>
        <p:txBody>
          <a:bodyPr/>
          <a:lstStyle/>
          <a:p>
            <a:fld id="{7695812F-D831-4898-AFF7-A7B3061947B1}" type="slidenum">
              <a:rPr lang="tr-TR" smtClean="0"/>
              <a:t>5</a:t>
            </a:fld>
            <a:endParaRPr lang="tr-TR"/>
          </a:p>
        </p:txBody>
      </p:sp>
    </p:spTree>
    <p:extLst>
      <p:ext uri="{BB962C8B-B14F-4D97-AF65-F5344CB8AC3E}">
        <p14:creationId xmlns:p14="http://schemas.microsoft.com/office/powerpoint/2010/main" val="38958228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7695812F-D831-4898-AFF7-A7B3061947B1}" type="slidenum">
              <a:rPr lang="tr-TR" smtClean="0"/>
              <a:t>6</a:t>
            </a:fld>
            <a:endParaRPr lang="tr-TR"/>
          </a:p>
        </p:txBody>
      </p:sp>
    </p:spTree>
    <p:extLst>
      <p:ext uri="{BB962C8B-B14F-4D97-AF65-F5344CB8AC3E}">
        <p14:creationId xmlns:p14="http://schemas.microsoft.com/office/powerpoint/2010/main" val="40928425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dirty="0"/>
              <a:t>Üretim palet, kutu</a:t>
            </a:r>
            <a:r>
              <a:rPr lang="tr-TR" sz="1200" baseline="0" dirty="0"/>
              <a:t> veya</a:t>
            </a:r>
            <a:r>
              <a:rPr lang="tr-TR" sz="1200" dirty="0"/>
              <a:t> çuval gibi herhangi bir kap içine gerçekleştirilebilir.</a:t>
            </a:r>
          </a:p>
          <a:p>
            <a:r>
              <a:rPr lang="tr-TR" sz="1200" dirty="0"/>
              <a:t>Sistemimizde kaplar duruma göre </a:t>
            </a:r>
            <a:r>
              <a:rPr lang="tr-TR" sz="1200" dirty="0" err="1"/>
              <a:t>lokasyon</a:t>
            </a:r>
            <a:r>
              <a:rPr lang="tr-TR" sz="1200" dirty="0"/>
              <a:t> duruma göre stok görevi görebilmektedir.</a:t>
            </a:r>
          </a:p>
          <a:p>
            <a:r>
              <a:rPr lang="tr-TR" sz="1200" dirty="0"/>
              <a:t>Üretilen</a:t>
            </a:r>
            <a:r>
              <a:rPr lang="tr-TR" sz="1200" baseline="0" dirty="0"/>
              <a:t> veya harcanan miktarlar manuel ya da makine entegrasyonu ile otomatik girilebilir.</a:t>
            </a:r>
          </a:p>
          <a:p>
            <a:r>
              <a:rPr lang="tr-TR" sz="1200" baseline="0" dirty="0"/>
              <a:t>Üretim gerçekleştirildiği an barkod çıktısı alınarak yapıştırılabilir.</a:t>
            </a:r>
          </a:p>
          <a:p>
            <a:endParaRPr lang="tr-TR" dirty="0"/>
          </a:p>
        </p:txBody>
      </p:sp>
      <p:sp>
        <p:nvSpPr>
          <p:cNvPr id="4" name="Slayt Numarası Yer Tutucusu 3"/>
          <p:cNvSpPr>
            <a:spLocks noGrp="1"/>
          </p:cNvSpPr>
          <p:nvPr>
            <p:ph type="sldNum" sz="quarter" idx="10"/>
          </p:nvPr>
        </p:nvSpPr>
        <p:spPr/>
        <p:txBody>
          <a:bodyPr/>
          <a:lstStyle/>
          <a:p>
            <a:fld id="{7695812F-D831-4898-AFF7-A7B3061947B1}" type="slidenum">
              <a:rPr lang="tr-TR" smtClean="0"/>
              <a:t>7</a:t>
            </a:fld>
            <a:endParaRPr lang="tr-TR"/>
          </a:p>
        </p:txBody>
      </p:sp>
    </p:spTree>
    <p:extLst>
      <p:ext uri="{BB962C8B-B14F-4D97-AF65-F5344CB8AC3E}">
        <p14:creationId xmlns:p14="http://schemas.microsoft.com/office/powerpoint/2010/main" val="8246540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Üretim öncesi kurulum süreleri</a:t>
            </a:r>
            <a:r>
              <a:rPr lang="tr-TR" baseline="0" dirty="0"/>
              <a:t> girilebilir.</a:t>
            </a:r>
          </a:p>
          <a:p>
            <a:r>
              <a:rPr lang="tr-TR" baseline="0" dirty="0"/>
              <a:t>Operasyon başlatma, duraklatma ve bitirme işlemleri ile personellerin hangi operasyonda ne kadar üretim gerçekleştirdiği, ne kadar süre ne sebeple duraklama yaptığı gibi raporlar alabilmeye yönelik altyapı da mevcuttur.</a:t>
            </a:r>
          </a:p>
          <a:p>
            <a:r>
              <a:rPr lang="tr-TR" baseline="0" dirty="0"/>
              <a:t>Kullanıcı tarafından özel rapor tasarlama uygulaması olarak rapor engine </a:t>
            </a:r>
            <a:r>
              <a:rPr lang="tr-TR" baseline="0" dirty="0" err="1"/>
              <a:t>miz</a:t>
            </a:r>
            <a:r>
              <a:rPr lang="tr-TR" baseline="0" dirty="0"/>
              <a:t> bulunmaktadır.</a:t>
            </a:r>
            <a:endParaRPr lang="tr-TR" dirty="0"/>
          </a:p>
        </p:txBody>
      </p:sp>
      <p:sp>
        <p:nvSpPr>
          <p:cNvPr id="4" name="Slayt Numarası Yer Tutucusu 3"/>
          <p:cNvSpPr>
            <a:spLocks noGrp="1"/>
          </p:cNvSpPr>
          <p:nvPr>
            <p:ph type="sldNum" sz="quarter" idx="10"/>
          </p:nvPr>
        </p:nvSpPr>
        <p:spPr/>
        <p:txBody>
          <a:bodyPr/>
          <a:lstStyle/>
          <a:p>
            <a:fld id="{7695812F-D831-4898-AFF7-A7B3061947B1}" type="slidenum">
              <a:rPr lang="tr-TR" smtClean="0"/>
              <a:t>8</a:t>
            </a:fld>
            <a:endParaRPr lang="tr-TR"/>
          </a:p>
        </p:txBody>
      </p:sp>
    </p:spTree>
    <p:extLst>
      <p:ext uri="{BB962C8B-B14F-4D97-AF65-F5344CB8AC3E}">
        <p14:creationId xmlns:p14="http://schemas.microsoft.com/office/powerpoint/2010/main" val="41317770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dirty="0"/>
              <a:t>Oluşturulan bütün iş emirlerinin üretim</a:t>
            </a:r>
            <a:r>
              <a:rPr lang="tr-TR" sz="1200" baseline="0" dirty="0"/>
              <a:t> miktarlarının, son durumlarının </a:t>
            </a:r>
            <a:r>
              <a:rPr lang="tr-TR" sz="1200" dirty="0"/>
              <a:t>takibini</a:t>
            </a:r>
            <a:r>
              <a:rPr lang="tr-TR" sz="1200" baseline="0" dirty="0"/>
              <a:t> sağlayabilmekteyiz. Gerektiğinde askıya alabilir, aktif edebilir ya da kapatabiliriz. </a:t>
            </a:r>
            <a:endParaRPr lang="tr-TR" dirty="0"/>
          </a:p>
        </p:txBody>
      </p:sp>
      <p:sp>
        <p:nvSpPr>
          <p:cNvPr id="4" name="Slayt Numarası Yer Tutucusu 3"/>
          <p:cNvSpPr>
            <a:spLocks noGrp="1"/>
          </p:cNvSpPr>
          <p:nvPr>
            <p:ph type="sldNum" sz="quarter" idx="10"/>
          </p:nvPr>
        </p:nvSpPr>
        <p:spPr/>
        <p:txBody>
          <a:bodyPr/>
          <a:lstStyle/>
          <a:p>
            <a:fld id="{7695812F-D831-4898-AFF7-A7B3061947B1}" type="slidenum">
              <a:rPr lang="tr-TR" smtClean="0"/>
              <a:t>9</a:t>
            </a:fld>
            <a:endParaRPr lang="tr-TR"/>
          </a:p>
        </p:txBody>
      </p:sp>
    </p:spTree>
    <p:extLst>
      <p:ext uri="{BB962C8B-B14F-4D97-AF65-F5344CB8AC3E}">
        <p14:creationId xmlns:p14="http://schemas.microsoft.com/office/powerpoint/2010/main" val="29854296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err="1"/>
              <a:t>Mikromax</a:t>
            </a:r>
            <a:r>
              <a:rPr lang="tr-TR" dirty="0"/>
              <a:t> Versiyon</a:t>
            </a:r>
            <a:r>
              <a:rPr lang="tr-TR" baseline="0" dirty="0"/>
              <a:t> 7 </a:t>
            </a:r>
            <a:r>
              <a:rPr lang="tr-TR" baseline="0" dirty="0" err="1"/>
              <a:t>nin</a:t>
            </a:r>
            <a:r>
              <a:rPr lang="tr-TR" baseline="0" dirty="0"/>
              <a:t> kalite modülünde, üretilen ürünlerin kalitesine doğrudan veya dolaylı olarak etki eden kriterler tanımlanır ve bu kriterlere istinaden kalite ölçüm değerleri girilerek onaya tabi tutulur.</a:t>
            </a:r>
            <a:endParaRPr lang="tr-TR" dirty="0"/>
          </a:p>
        </p:txBody>
      </p:sp>
      <p:sp>
        <p:nvSpPr>
          <p:cNvPr id="4" name="Slayt Numarası Yer Tutucusu 3"/>
          <p:cNvSpPr>
            <a:spLocks noGrp="1"/>
          </p:cNvSpPr>
          <p:nvPr>
            <p:ph type="sldNum" sz="quarter" idx="10"/>
          </p:nvPr>
        </p:nvSpPr>
        <p:spPr/>
        <p:txBody>
          <a:bodyPr/>
          <a:lstStyle/>
          <a:p>
            <a:fld id="{7695812F-D831-4898-AFF7-A7B3061947B1}" type="slidenum">
              <a:rPr lang="tr-TR" smtClean="0"/>
              <a:t>10</a:t>
            </a:fld>
            <a:endParaRPr lang="tr-TR"/>
          </a:p>
        </p:txBody>
      </p:sp>
    </p:spTree>
    <p:extLst>
      <p:ext uri="{BB962C8B-B14F-4D97-AF65-F5344CB8AC3E}">
        <p14:creationId xmlns:p14="http://schemas.microsoft.com/office/powerpoint/2010/main" val="24159355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tr-TR"/>
              <a:t>Asıl başlık stili için tıklatın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1C0FE6F3-A822-4C1B-A77A-5FC249425EDB}" type="datetimeFigureOut">
              <a:rPr lang="tr-TR" smtClean="0"/>
              <a:t>8.04.2025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4B2C0E-C668-4497-997C-A875A739071A}" type="slidenum">
              <a:rPr lang="tr-TR" smtClean="0"/>
              <a:t>‹#›</a:t>
            </a:fld>
            <a:endParaRPr lang="tr-TR"/>
          </a:p>
        </p:txBody>
      </p:sp>
    </p:spTree>
    <p:extLst>
      <p:ext uri="{BB962C8B-B14F-4D97-AF65-F5344CB8AC3E}">
        <p14:creationId xmlns:p14="http://schemas.microsoft.com/office/powerpoint/2010/main" val="14850143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tr-TR"/>
              <a:t>Asıl başlık stili için tıklatın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1C0FE6F3-A822-4C1B-A77A-5FC249425EDB}" type="datetimeFigureOut">
              <a:rPr lang="tr-TR" smtClean="0"/>
              <a:t>8.04.2025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4B2C0E-C668-4497-997C-A875A739071A}" type="slidenum">
              <a:rPr lang="tr-TR" smtClean="0"/>
              <a:t>‹#›</a:t>
            </a:fld>
            <a:endParaRPr lang="tr-TR"/>
          </a:p>
        </p:txBody>
      </p:sp>
    </p:spTree>
    <p:extLst>
      <p:ext uri="{BB962C8B-B14F-4D97-AF65-F5344CB8AC3E}">
        <p14:creationId xmlns:p14="http://schemas.microsoft.com/office/powerpoint/2010/main" val="4430969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tr-TR"/>
              <a:t>Asıl başlık stili için tıklatın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1C0FE6F3-A822-4C1B-A77A-5FC249425EDB}" type="datetimeFigureOut">
              <a:rPr lang="tr-TR" smtClean="0"/>
              <a:t>8.04.2025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4B2C0E-C668-4497-997C-A875A739071A}" type="slidenum">
              <a:rPr lang="tr-TR" smtClean="0"/>
              <a:t>‹#›</a:t>
            </a:fld>
            <a:endParaRPr lang="tr-T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8888326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tr-TR"/>
              <a:t>Asıl başlık stili için tıklatın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1C0FE6F3-A822-4C1B-A77A-5FC249425EDB}" type="datetimeFigureOut">
              <a:rPr lang="tr-TR" smtClean="0"/>
              <a:t>8.04.2025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4B2C0E-C668-4497-997C-A875A739071A}" type="slidenum">
              <a:rPr lang="tr-TR" smtClean="0"/>
              <a:t>‹#›</a:t>
            </a:fld>
            <a:endParaRPr lang="tr-TR"/>
          </a:p>
        </p:txBody>
      </p:sp>
    </p:spTree>
    <p:extLst>
      <p:ext uri="{BB962C8B-B14F-4D97-AF65-F5344CB8AC3E}">
        <p14:creationId xmlns:p14="http://schemas.microsoft.com/office/powerpoint/2010/main" val="27050520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tr-TR"/>
              <a:t>Asıl başlık stili için tıklatın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1C0FE6F3-A822-4C1B-A77A-5FC249425EDB}" type="datetimeFigureOut">
              <a:rPr lang="tr-TR" smtClean="0"/>
              <a:t>8.04.2025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4B2C0E-C668-4497-997C-A875A739071A}" type="slidenum">
              <a:rPr lang="tr-TR" smtClean="0"/>
              <a:t>‹#›</a:t>
            </a:fld>
            <a:endParaRPr lang="tr-T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5708483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tr-TR"/>
              <a:t>Asıl başlık stili için tıklatın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1C0FE6F3-A822-4C1B-A77A-5FC249425EDB}" type="datetimeFigureOut">
              <a:rPr lang="tr-TR" smtClean="0"/>
              <a:t>8.04.2025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4B2C0E-C668-4497-997C-A875A739071A}" type="slidenum">
              <a:rPr lang="tr-TR" smtClean="0"/>
              <a:t>‹#›</a:t>
            </a:fld>
            <a:endParaRPr lang="tr-TR"/>
          </a:p>
        </p:txBody>
      </p:sp>
    </p:spTree>
    <p:extLst>
      <p:ext uri="{BB962C8B-B14F-4D97-AF65-F5344CB8AC3E}">
        <p14:creationId xmlns:p14="http://schemas.microsoft.com/office/powerpoint/2010/main" val="12621034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1C0FE6F3-A822-4C1B-A77A-5FC249425EDB}" type="datetimeFigureOut">
              <a:rPr lang="tr-TR" smtClean="0"/>
              <a:t>8.04.2025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4B2C0E-C668-4497-997C-A875A739071A}" type="slidenum">
              <a:rPr lang="tr-TR" smtClean="0"/>
              <a:t>‹#›</a:t>
            </a:fld>
            <a:endParaRPr lang="tr-TR"/>
          </a:p>
        </p:txBody>
      </p:sp>
    </p:spTree>
    <p:extLst>
      <p:ext uri="{BB962C8B-B14F-4D97-AF65-F5344CB8AC3E}">
        <p14:creationId xmlns:p14="http://schemas.microsoft.com/office/powerpoint/2010/main" val="34967429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tr-TR"/>
              <a:t>Asıl başlık stili için tıklatın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1C0FE6F3-A822-4C1B-A77A-5FC249425EDB}" type="datetimeFigureOut">
              <a:rPr lang="tr-TR" smtClean="0"/>
              <a:t>8.04.2025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4B2C0E-C668-4497-997C-A875A739071A}" type="slidenum">
              <a:rPr lang="tr-TR" smtClean="0"/>
              <a:t>‹#›</a:t>
            </a:fld>
            <a:endParaRPr lang="tr-TR"/>
          </a:p>
        </p:txBody>
      </p:sp>
    </p:spTree>
    <p:extLst>
      <p:ext uri="{BB962C8B-B14F-4D97-AF65-F5344CB8AC3E}">
        <p14:creationId xmlns:p14="http://schemas.microsoft.com/office/powerpoint/2010/main" val="25101302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tr-TR"/>
              <a:t>Asıl başlık stili için tıklatın</a:t>
            </a:r>
            <a:endParaRPr lang="en-US" dirty="0"/>
          </a:p>
        </p:txBody>
      </p:sp>
      <p:sp>
        <p:nvSpPr>
          <p:cNvPr id="3" name="Content Placeholder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1C0FE6F3-A822-4C1B-A77A-5FC249425EDB}" type="datetimeFigureOut">
              <a:rPr lang="tr-TR" smtClean="0"/>
              <a:t>8.04.2025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4B2C0E-C668-4497-997C-A875A739071A}" type="slidenum">
              <a:rPr lang="tr-TR" smtClean="0"/>
              <a:t>‹#›</a:t>
            </a:fld>
            <a:endParaRPr lang="tr-TR"/>
          </a:p>
        </p:txBody>
      </p:sp>
    </p:spTree>
    <p:extLst>
      <p:ext uri="{BB962C8B-B14F-4D97-AF65-F5344CB8AC3E}">
        <p14:creationId xmlns:p14="http://schemas.microsoft.com/office/powerpoint/2010/main" val="12591147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tr-TR"/>
              <a:t>Asıl başlık stili için tıklatın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1C0FE6F3-A822-4C1B-A77A-5FC249425EDB}" type="datetimeFigureOut">
              <a:rPr lang="tr-TR" smtClean="0"/>
              <a:t>8.04.2025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4B2C0E-C668-4497-997C-A875A739071A}" type="slidenum">
              <a:rPr lang="tr-TR" smtClean="0"/>
              <a:t>‹#›</a:t>
            </a:fld>
            <a:endParaRPr lang="tr-TR"/>
          </a:p>
        </p:txBody>
      </p:sp>
    </p:spTree>
    <p:extLst>
      <p:ext uri="{BB962C8B-B14F-4D97-AF65-F5344CB8AC3E}">
        <p14:creationId xmlns:p14="http://schemas.microsoft.com/office/powerpoint/2010/main" val="7864114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1C0FE6F3-A822-4C1B-A77A-5FC249425EDB}" type="datetimeFigureOut">
              <a:rPr lang="tr-TR" smtClean="0"/>
              <a:t>8.04.2025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14B2C0E-C668-4497-997C-A875A739071A}" type="slidenum">
              <a:rPr lang="tr-TR" smtClean="0"/>
              <a:t>‹#›</a:t>
            </a:fld>
            <a:endParaRPr lang="tr-TR"/>
          </a:p>
        </p:txBody>
      </p:sp>
    </p:spTree>
    <p:extLst>
      <p:ext uri="{BB962C8B-B14F-4D97-AF65-F5344CB8AC3E}">
        <p14:creationId xmlns:p14="http://schemas.microsoft.com/office/powerpoint/2010/main" val="28051583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 için tıklatın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1C0FE6F3-A822-4C1B-A77A-5FC249425EDB}" type="datetimeFigureOut">
              <a:rPr lang="tr-TR" smtClean="0"/>
              <a:t>8.04.2025</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B14B2C0E-C668-4497-997C-A875A739071A}" type="slidenum">
              <a:rPr lang="tr-TR" smtClean="0"/>
              <a:t>‹#›</a:t>
            </a:fld>
            <a:endParaRPr lang="tr-TR"/>
          </a:p>
        </p:txBody>
      </p:sp>
    </p:spTree>
    <p:extLst>
      <p:ext uri="{BB962C8B-B14F-4D97-AF65-F5344CB8AC3E}">
        <p14:creationId xmlns:p14="http://schemas.microsoft.com/office/powerpoint/2010/main" val="29329446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1C0FE6F3-A822-4C1B-A77A-5FC249425EDB}" type="datetimeFigureOut">
              <a:rPr lang="tr-TR" smtClean="0"/>
              <a:t>8.04.2025</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B14B2C0E-C668-4497-997C-A875A739071A}" type="slidenum">
              <a:rPr lang="tr-TR" smtClean="0"/>
              <a:t>‹#›</a:t>
            </a:fld>
            <a:endParaRPr lang="tr-TR"/>
          </a:p>
        </p:txBody>
      </p:sp>
    </p:spTree>
    <p:extLst>
      <p:ext uri="{BB962C8B-B14F-4D97-AF65-F5344CB8AC3E}">
        <p14:creationId xmlns:p14="http://schemas.microsoft.com/office/powerpoint/2010/main" val="19572033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0FE6F3-A822-4C1B-A77A-5FC249425EDB}" type="datetimeFigureOut">
              <a:rPr lang="tr-TR" smtClean="0"/>
              <a:t>8.04.2025</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B14B2C0E-C668-4497-997C-A875A739071A}" type="slidenum">
              <a:rPr lang="tr-TR" smtClean="0"/>
              <a:t>‹#›</a:t>
            </a:fld>
            <a:endParaRPr lang="tr-TR"/>
          </a:p>
        </p:txBody>
      </p:sp>
    </p:spTree>
    <p:extLst>
      <p:ext uri="{BB962C8B-B14F-4D97-AF65-F5344CB8AC3E}">
        <p14:creationId xmlns:p14="http://schemas.microsoft.com/office/powerpoint/2010/main" val="38866851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tr-TR"/>
              <a:t>Asıl başlık stili için tıklatın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tr-TR"/>
              <a:t>Asıl metin stillerini düzenle</a:t>
            </a:r>
          </a:p>
        </p:txBody>
      </p:sp>
      <p:sp>
        <p:nvSpPr>
          <p:cNvPr id="5" name="Date Placeholder 4"/>
          <p:cNvSpPr>
            <a:spLocks noGrp="1"/>
          </p:cNvSpPr>
          <p:nvPr>
            <p:ph type="dt" sz="half" idx="10"/>
          </p:nvPr>
        </p:nvSpPr>
        <p:spPr/>
        <p:txBody>
          <a:bodyPr/>
          <a:lstStyle/>
          <a:p>
            <a:fld id="{1C0FE6F3-A822-4C1B-A77A-5FC249425EDB}" type="datetimeFigureOut">
              <a:rPr lang="tr-TR" smtClean="0"/>
              <a:t>8.04.2025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14B2C0E-C668-4497-997C-A875A739071A}" type="slidenum">
              <a:rPr lang="tr-TR" smtClean="0"/>
              <a:t>‹#›</a:t>
            </a:fld>
            <a:endParaRPr lang="tr-TR"/>
          </a:p>
        </p:txBody>
      </p:sp>
    </p:spTree>
    <p:extLst>
      <p:ext uri="{BB962C8B-B14F-4D97-AF65-F5344CB8AC3E}">
        <p14:creationId xmlns:p14="http://schemas.microsoft.com/office/powerpoint/2010/main" val="26162047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1C0FE6F3-A822-4C1B-A77A-5FC249425EDB}" type="datetimeFigureOut">
              <a:rPr lang="tr-TR" smtClean="0"/>
              <a:t>8.04.2025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14B2C0E-C668-4497-997C-A875A739071A}" type="slidenum">
              <a:rPr lang="tr-TR" smtClean="0"/>
              <a:t>‹#›</a:t>
            </a:fld>
            <a:endParaRPr lang="tr-TR"/>
          </a:p>
        </p:txBody>
      </p:sp>
    </p:spTree>
    <p:extLst>
      <p:ext uri="{BB962C8B-B14F-4D97-AF65-F5344CB8AC3E}">
        <p14:creationId xmlns:p14="http://schemas.microsoft.com/office/powerpoint/2010/main" val="21407282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tr-TR"/>
              <a:t>Asıl başlık stili için tıklatın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C0FE6F3-A822-4C1B-A77A-5FC249425EDB}" type="datetimeFigureOut">
              <a:rPr lang="tr-TR" smtClean="0"/>
              <a:t>8.04.2025</a:t>
            </a:fld>
            <a:endParaRPr lang="tr-T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B14B2C0E-C668-4497-997C-A875A739071A}" type="slidenum">
              <a:rPr lang="tr-TR" smtClean="0"/>
              <a:t>‹#›</a:t>
            </a:fld>
            <a:endParaRPr lang="tr-TR"/>
          </a:p>
        </p:txBody>
      </p:sp>
      <p:pic>
        <p:nvPicPr>
          <p:cNvPr id="8" name="Resim 7"/>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1127868" y="5815605"/>
            <a:ext cx="831817" cy="816638"/>
          </a:xfrm>
          <a:prstGeom prst="rect">
            <a:avLst/>
          </a:prstGeom>
        </p:spPr>
      </p:pic>
    </p:spTree>
    <p:extLst>
      <p:ext uri="{BB962C8B-B14F-4D97-AF65-F5344CB8AC3E}">
        <p14:creationId xmlns:p14="http://schemas.microsoft.com/office/powerpoint/2010/main" val="40558341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44379" y="3427545"/>
            <a:ext cx="11935326" cy="1125204"/>
          </a:xfrm>
        </p:spPr>
        <p:txBody>
          <a:bodyPr/>
          <a:lstStyle/>
          <a:p>
            <a:pPr algn="ctr"/>
            <a:r>
              <a:rPr lang="tr-TR" dirty="0"/>
              <a:t>KALİTE OTOMASYONU</a:t>
            </a:r>
          </a:p>
        </p:txBody>
      </p:sp>
      <p:pic>
        <p:nvPicPr>
          <p:cNvPr id="7" name="Resim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82475" y="2145580"/>
            <a:ext cx="4019550" cy="1133475"/>
          </a:xfrm>
          <a:prstGeom prst="rect">
            <a:avLst/>
          </a:prstGeom>
        </p:spPr>
      </p:pic>
    </p:spTree>
    <p:extLst>
      <p:ext uri="{BB962C8B-B14F-4D97-AF65-F5344CB8AC3E}">
        <p14:creationId xmlns:p14="http://schemas.microsoft.com/office/powerpoint/2010/main" val="12096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402374"/>
            <a:ext cx="8596668" cy="400343"/>
          </a:xfrm>
        </p:spPr>
        <p:txBody>
          <a:bodyPr>
            <a:normAutofit/>
          </a:bodyPr>
          <a:lstStyle/>
          <a:p>
            <a:r>
              <a:rPr lang="tr-TR" sz="2000" dirty="0"/>
              <a:t>KALİTE KONTROL AKSİYONLARI</a:t>
            </a:r>
          </a:p>
        </p:txBody>
      </p:sp>
      <p:sp>
        <p:nvSpPr>
          <p:cNvPr id="3" name="İçerik Yer Tutucusu 2"/>
          <p:cNvSpPr>
            <a:spLocks noGrp="1"/>
          </p:cNvSpPr>
          <p:nvPr>
            <p:ph idx="1"/>
          </p:nvPr>
        </p:nvSpPr>
        <p:spPr>
          <a:xfrm>
            <a:off x="668491" y="1028982"/>
            <a:ext cx="8514792" cy="4757632"/>
          </a:xfrm>
        </p:spPr>
        <p:txBody>
          <a:bodyPr>
            <a:normAutofit/>
          </a:bodyPr>
          <a:lstStyle/>
          <a:p>
            <a:r>
              <a:rPr lang="tr-TR" dirty="0"/>
              <a:t>Mikromax Kalite kontrol Modülleri ile ürünler bazında değerlendirilmesi yapılacak olan kalite kriter tanımları sisteme girilir.</a:t>
            </a:r>
          </a:p>
          <a:p>
            <a:r>
              <a:rPr lang="tr-TR" dirty="0"/>
              <a:t>Tanımlanan kalite kontrol kriterleri ikinci aşamada ürünler ile eşleştirilir. Bu eşleştirme ile birlikte minimum nominal ve maksimum değerlerin ürün bazında girişleri sağlanır.</a:t>
            </a:r>
          </a:p>
          <a:p>
            <a:r>
              <a:rPr lang="tr-TR" dirty="0"/>
              <a:t>Laboratuvar analiz uygulamasında üretim esnasında alınan numune etiketleri ile birlikte önceden yapılan tanıma bağlı olarak kalite kitreleri değerleri ile birlikte listelenir. Ölçümü yapılan kalite değerlerinin sisteme girişi sağlanır.</a:t>
            </a:r>
          </a:p>
          <a:p>
            <a:r>
              <a:rPr lang="tr-TR" dirty="0"/>
              <a:t>Son aşamada yapılacak kontrollere istinaden uygunluk kabul şartlı kabul veya red işlemleri yapılabilir.</a:t>
            </a:r>
          </a:p>
          <a:p>
            <a:r>
              <a:rPr lang="tr-TR" dirty="0"/>
              <a:t>Belirlenen kurguya göre minimum ve maksimum değerler arasında girişi yapılmış olan verilerin otomatik kabul edilmesi de sağlanabilir.</a:t>
            </a:r>
          </a:p>
        </p:txBody>
      </p:sp>
      <p:sp>
        <p:nvSpPr>
          <p:cNvPr id="4" name="Sağ Ok 3"/>
          <p:cNvSpPr/>
          <p:nvPr/>
        </p:nvSpPr>
        <p:spPr>
          <a:xfrm>
            <a:off x="2103807" y="5716855"/>
            <a:ext cx="5067014" cy="735645"/>
          </a:xfrm>
          <a:prstGeom prst="rightArrow">
            <a:avLst/>
          </a:prstGeom>
          <a:ln>
            <a:noFill/>
          </a:ln>
          <a:effectLst>
            <a:glow rad="228600">
              <a:schemeClr val="accent6">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dirty="0"/>
              <a:t>Ekran detayları için sonra ki sayfaları inceleyebilirsiniz..</a:t>
            </a:r>
          </a:p>
        </p:txBody>
      </p:sp>
    </p:spTree>
    <p:extLst>
      <p:ext uri="{BB962C8B-B14F-4D97-AF65-F5344CB8AC3E}">
        <p14:creationId xmlns:p14="http://schemas.microsoft.com/office/powerpoint/2010/main" val="3265383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1000"/>
                                        <p:tgtEl>
                                          <p:spTgt spid="3">
                                            <p:txEl>
                                              <p:pRg st="2" end="2"/>
                                            </p:txEl>
                                          </p:spTgt>
                                        </p:tgtEl>
                                      </p:cBhvr>
                                    </p:animEffect>
                                    <p:anim calcmode="lin" valueType="num">
                                      <p:cBhvr>
                                        <p:cTn id="2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1000"/>
                                        <p:tgtEl>
                                          <p:spTgt spid="3">
                                            <p:txEl>
                                              <p:pRg st="3" end="3"/>
                                            </p:txEl>
                                          </p:spTgt>
                                        </p:tgtEl>
                                      </p:cBhvr>
                                    </p:animEffect>
                                    <p:anim calcmode="lin" valueType="num">
                                      <p:cBhvr>
                                        <p:cTn id="3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fade">
                                      <p:cBhvr>
                                        <p:cTn id="34" dur="1000"/>
                                        <p:tgtEl>
                                          <p:spTgt spid="3">
                                            <p:txEl>
                                              <p:pRg st="4" end="4"/>
                                            </p:txEl>
                                          </p:spTgt>
                                        </p:tgtEl>
                                      </p:cBhvr>
                                    </p:animEffect>
                                    <p:anim calcmode="lin" valueType="num">
                                      <p:cBhvr>
                                        <p:cTn id="3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329" y="506473"/>
            <a:ext cx="8225408" cy="751687"/>
          </a:xfrm>
        </p:spPr>
        <p:txBody>
          <a:bodyPr>
            <a:normAutofit/>
          </a:bodyPr>
          <a:lstStyle/>
          <a:p>
            <a:r>
              <a:rPr lang="tr-TR" sz="2000" dirty="0"/>
              <a:t>KALİTE KRİTER TANIMLARI</a:t>
            </a:r>
          </a:p>
        </p:txBody>
      </p:sp>
      <p:sp>
        <p:nvSpPr>
          <p:cNvPr id="13" name="Metin kutusu 12"/>
          <p:cNvSpPr txBox="1"/>
          <p:nvPr/>
        </p:nvSpPr>
        <p:spPr>
          <a:xfrm>
            <a:off x="72230" y="1583898"/>
            <a:ext cx="3050987" cy="830997"/>
          </a:xfrm>
          <a:prstGeom prst="rect">
            <a:avLst/>
          </a:prstGeom>
          <a:noFill/>
        </p:spPr>
        <p:txBody>
          <a:bodyPr wrap="square" rtlCol="0">
            <a:spAutoFit/>
          </a:bodyPr>
          <a:lstStyle/>
          <a:p>
            <a:pPr marL="342900" indent="-342900">
              <a:buFont typeface="+mj-lt"/>
              <a:buAutoNum type="alphaLcPeriod"/>
            </a:pPr>
            <a:r>
              <a:rPr lang="tr-TR" sz="1200" dirty="0"/>
              <a:t>Kalite kriter tanımlama ekranından tüm ürünler bazında uygulanacak kriter tanımlamaları yapılır.</a:t>
            </a:r>
          </a:p>
          <a:p>
            <a:pPr marL="342900" indent="-342900">
              <a:buFont typeface="+mj-lt"/>
              <a:buAutoNum type="alphaLcPeriod"/>
            </a:pPr>
            <a:endParaRPr lang="tr-TR" sz="1200" dirty="0"/>
          </a:p>
        </p:txBody>
      </p:sp>
      <p:pic>
        <p:nvPicPr>
          <p:cNvPr id="3" name="Resim 2"/>
          <p:cNvPicPr>
            <a:picLocks noChangeAspect="1"/>
          </p:cNvPicPr>
          <p:nvPr/>
        </p:nvPicPr>
        <p:blipFill>
          <a:blip r:embed="rId3"/>
          <a:stretch>
            <a:fillRect/>
          </a:stretch>
        </p:blipFill>
        <p:spPr>
          <a:xfrm>
            <a:off x="3377544" y="506473"/>
            <a:ext cx="8558820" cy="3972840"/>
          </a:xfrm>
          <a:prstGeom prst="rect">
            <a:avLst/>
          </a:prstGeom>
          <a:ln w="38100" cap="sq">
            <a:solidFill>
              <a:schemeClr val="bg1">
                <a:lumMod val="75000"/>
              </a:schemeClr>
            </a:solidFill>
            <a:prstDash val="solid"/>
            <a:miter lim="800000"/>
          </a:ln>
          <a:effectLst>
            <a:outerShdw blurRad="50800" dist="38100" dir="2700000" algn="tl" rotWithShape="0">
              <a:srgbClr val="000000">
                <a:alpha val="43000"/>
              </a:srgbClr>
            </a:outerShdw>
          </a:effectLst>
        </p:spPr>
      </p:pic>
      <p:cxnSp>
        <p:nvCxnSpPr>
          <p:cNvPr id="8" name="Düz Ok Bağlayıcısı 7"/>
          <p:cNvCxnSpPr/>
          <p:nvPr/>
        </p:nvCxnSpPr>
        <p:spPr>
          <a:xfrm flipH="1">
            <a:off x="1740877" y="1002323"/>
            <a:ext cx="4712677" cy="192551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4" name="Resim 3"/>
          <p:cNvPicPr>
            <a:picLocks noChangeAspect="1"/>
          </p:cNvPicPr>
          <p:nvPr/>
        </p:nvPicPr>
        <p:blipFill>
          <a:blip r:embed="rId4"/>
          <a:stretch>
            <a:fillRect/>
          </a:stretch>
        </p:blipFill>
        <p:spPr>
          <a:xfrm>
            <a:off x="399151" y="2943478"/>
            <a:ext cx="4170882" cy="3584614"/>
          </a:xfrm>
          <a:prstGeom prst="rect">
            <a:avLst/>
          </a:prstGeom>
          <a:ln w="38100" cap="sq">
            <a:solidFill>
              <a:schemeClr val="bg1">
                <a:lumMod val="75000"/>
              </a:schemeClr>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667434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1000"/>
                                        <p:tgtEl>
                                          <p:spTgt spid="4"/>
                                        </p:tgtEl>
                                      </p:cBhvr>
                                    </p:animEffect>
                                    <p:anim calcmode="lin" valueType="num">
                                      <p:cBhvr>
                                        <p:cTn id="30" dur="1000" fill="hold"/>
                                        <p:tgtEl>
                                          <p:spTgt spid="4"/>
                                        </p:tgtEl>
                                        <p:attrNameLst>
                                          <p:attrName>ppt_x</p:attrName>
                                        </p:attrNameLst>
                                      </p:cBhvr>
                                      <p:tavLst>
                                        <p:tav tm="0">
                                          <p:val>
                                            <p:strVal val="#ppt_x"/>
                                          </p:val>
                                        </p:tav>
                                        <p:tav tm="100000">
                                          <p:val>
                                            <p:strVal val="#ppt_x"/>
                                          </p:val>
                                        </p:tav>
                                      </p:tavLst>
                                    </p:anim>
                                    <p:anim calcmode="lin" valueType="num">
                                      <p:cBhvr>
                                        <p:cTn id="3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3"/>
          <a:stretch>
            <a:fillRect/>
          </a:stretch>
        </p:blipFill>
        <p:spPr>
          <a:xfrm>
            <a:off x="3464401" y="512568"/>
            <a:ext cx="8384158" cy="3804654"/>
          </a:xfrm>
          <a:prstGeom prst="rect">
            <a:avLst/>
          </a:prstGeom>
          <a:ln w="38100" cap="sq">
            <a:solidFill>
              <a:schemeClr val="bg1">
                <a:lumMod val="75000"/>
              </a:schemeClr>
            </a:solidFill>
            <a:prstDash val="solid"/>
            <a:miter lim="800000"/>
          </a:ln>
          <a:effectLst>
            <a:outerShdw blurRad="50800" dist="38100" dir="2700000" algn="tl" rotWithShape="0">
              <a:srgbClr val="000000">
                <a:alpha val="43000"/>
              </a:srgbClr>
            </a:outerShdw>
          </a:effectLst>
        </p:spPr>
      </p:pic>
      <p:sp>
        <p:nvSpPr>
          <p:cNvPr id="2" name="Unvan 1"/>
          <p:cNvSpPr>
            <a:spLocks noGrp="1"/>
          </p:cNvSpPr>
          <p:nvPr>
            <p:ph type="title"/>
          </p:nvPr>
        </p:nvSpPr>
        <p:spPr>
          <a:xfrm>
            <a:off x="457329" y="506473"/>
            <a:ext cx="8225408" cy="751687"/>
          </a:xfrm>
        </p:spPr>
        <p:txBody>
          <a:bodyPr>
            <a:normAutofit/>
          </a:bodyPr>
          <a:lstStyle/>
          <a:p>
            <a:r>
              <a:rPr lang="tr-TR" sz="2000" dirty="0"/>
              <a:t>KALİTE KRİTER EŞLEME</a:t>
            </a:r>
          </a:p>
        </p:txBody>
      </p:sp>
      <p:sp>
        <p:nvSpPr>
          <p:cNvPr id="13" name="Metin kutusu 12"/>
          <p:cNvSpPr txBox="1"/>
          <p:nvPr/>
        </p:nvSpPr>
        <p:spPr>
          <a:xfrm>
            <a:off x="72230" y="1583898"/>
            <a:ext cx="3050987" cy="3600986"/>
          </a:xfrm>
          <a:prstGeom prst="rect">
            <a:avLst/>
          </a:prstGeom>
          <a:noFill/>
        </p:spPr>
        <p:txBody>
          <a:bodyPr wrap="square" rtlCol="0">
            <a:spAutoFit/>
          </a:bodyPr>
          <a:lstStyle/>
          <a:p>
            <a:pPr marL="342900" indent="-342900">
              <a:buFont typeface="+mj-lt"/>
              <a:buAutoNum type="alphaLcPeriod"/>
            </a:pPr>
            <a:r>
              <a:rPr lang="tr-TR" sz="1200" dirty="0"/>
              <a:t>Tanımlanan kalite kriterleri ile stokların eşleme işlemleri yapılır.</a:t>
            </a:r>
          </a:p>
          <a:p>
            <a:pPr marL="342900" indent="-342900">
              <a:buFont typeface="+mj-lt"/>
              <a:buAutoNum type="alphaLcPeriod"/>
            </a:pPr>
            <a:endParaRPr lang="tr-TR" sz="1200" dirty="0"/>
          </a:p>
          <a:p>
            <a:pPr marL="342900" indent="-342900">
              <a:buFont typeface="+mj-lt"/>
              <a:buAutoNum type="alphaLcPeriod"/>
            </a:pPr>
            <a:r>
              <a:rPr lang="tr-TR" sz="1200" dirty="0"/>
              <a:t>Ayrıca proses işlemleri için de kalite kontrol süreci yürütülebileceğinden üretim faaliyeti adı altında da operasyonlar için kalite kriter eşlemesi yapılabilir.</a:t>
            </a:r>
          </a:p>
          <a:p>
            <a:pPr marL="342900" indent="-342900">
              <a:buFont typeface="+mj-lt"/>
              <a:buAutoNum type="alphaLcPeriod"/>
            </a:pPr>
            <a:endParaRPr lang="tr-TR" sz="1200" dirty="0"/>
          </a:p>
          <a:p>
            <a:pPr marL="342900" indent="-342900">
              <a:buFont typeface="+mj-lt"/>
              <a:buAutoNum type="alphaLcPeriod"/>
            </a:pPr>
            <a:r>
              <a:rPr lang="tr-TR" sz="1200" dirty="0"/>
              <a:t>Kritik kontrol Noktası olarak adlandırdığımız üretim veya depolama sahasını ilgilendiren nem, sıcaklık veya iş merkezinin ürüne etki eden başlığından belirli periyotlarda alınan bir ölçü/numune örneğin bakteri ölçümü gibi dolaylı yollardan ürünün kalitesine etki eden unsurların da tanımlanması sağlanmaktadır.</a:t>
            </a:r>
          </a:p>
          <a:p>
            <a:pPr marL="342900" indent="-342900">
              <a:buFont typeface="+mj-lt"/>
              <a:buAutoNum type="alphaLcPeriod"/>
            </a:pPr>
            <a:endParaRPr lang="tr-TR" sz="1200" dirty="0"/>
          </a:p>
        </p:txBody>
      </p:sp>
      <p:pic>
        <p:nvPicPr>
          <p:cNvPr id="7" name="Resim 6"/>
          <p:cNvPicPr>
            <a:picLocks noChangeAspect="1"/>
          </p:cNvPicPr>
          <p:nvPr/>
        </p:nvPicPr>
        <p:blipFill rotWithShape="1">
          <a:blip r:embed="rId4"/>
          <a:srcRect l="68660" t="12329" r="12103" b="29567"/>
          <a:stretch/>
        </p:blipFill>
        <p:spPr>
          <a:xfrm>
            <a:off x="5597220" y="3072217"/>
            <a:ext cx="4314746" cy="3665467"/>
          </a:xfrm>
          <a:prstGeom prst="rect">
            <a:avLst/>
          </a:prstGeom>
          <a:ln w="38100" cap="sq">
            <a:solidFill>
              <a:schemeClr val="bg1">
                <a:lumMod val="75000"/>
              </a:schemeClr>
            </a:solidFill>
            <a:prstDash val="solid"/>
            <a:miter lim="800000"/>
          </a:ln>
          <a:effectLst>
            <a:outerShdw blurRad="50800" dist="38100" dir="2700000" algn="tl" rotWithShape="0">
              <a:srgbClr val="000000">
                <a:alpha val="43000"/>
              </a:srgbClr>
            </a:outerShdw>
          </a:effectLst>
        </p:spPr>
      </p:pic>
      <p:cxnSp>
        <p:nvCxnSpPr>
          <p:cNvPr id="8" name="Düz Ok Bağlayıcısı 7"/>
          <p:cNvCxnSpPr/>
          <p:nvPr/>
        </p:nvCxnSpPr>
        <p:spPr>
          <a:xfrm>
            <a:off x="4283242" y="1583898"/>
            <a:ext cx="2069432" cy="166944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9774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1000"/>
                                        <p:tgtEl>
                                          <p:spTgt spid="8"/>
                                        </p:tgtEl>
                                      </p:cBhvr>
                                    </p:animEffect>
                                    <p:anim calcmode="lin" valueType="num">
                                      <p:cBhvr>
                                        <p:cTn id="30" dur="1000" fill="hold"/>
                                        <p:tgtEl>
                                          <p:spTgt spid="8"/>
                                        </p:tgtEl>
                                        <p:attrNameLst>
                                          <p:attrName>ppt_x</p:attrName>
                                        </p:attrNameLst>
                                      </p:cBhvr>
                                      <p:tavLst>
                                        <p:tav tm="0">
                                          <p:val>
                                            <p:strVal val="#ppt_x"/>
                                          </p:val>
                                        </p:tav>
                                        <p:tav tm="100000">
                                          <p:val>
                                            <p:strVal val="#ppt_x"/>
                                          </p:val>
                                        </p:tav>
                                      </p:tavLst>
                                    </p:anim>
                                    <p:anim calcmode="lin" valueType="num">
                                      <p:cBhvr>
                                        <p:cTn id="3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329" y="506473"/>
            <a:ext cx="8225408" cy="751687"/>
          </a:xfrm>
        </p:spPr>
        <p:txBody>
          <a:bodyPr>
            <a:normAutofit/>
          </a:bodyPr>
          <a:lstStyle/>
          <a:p>
            <a:r>
              <a:rPr lang="tr-TR" sz="2000" dirty="0"/>
              <a:t>KALİTE KRİTER EŞLEME</a:t>
            </a:r>
          </a:p>
        </p:txBody>
      </p:sp>
      <p:sp>
        <p:nvSpPr>
          <p:cNvPr id="13" name="Metin kutusu 12"/>
          <p:cNvSpPr txBox="1"/>
          <p:nvPr/>
        </p:nvSpPr>
        <p:spPr>
          <a:xfrm>
            <a:off x="72230" y="1583898"/>
            <a:ext cx="3050987" cy="1015663"/>
          </a:xfrm>
          <a:prstGeom prst="rect">
            <a:avLst/>
          </a:prstGeom>
          <a:noFill/>
        </p:spPr>
        <p:txBody>
          <a:bodyPr wrap="square" rtlCol="0">
            <a:spAutoFit/>
          </a:bodyPr>
          <a:lstStyle/>
          <a:p>
            <a:pPr marL="342900" indent="-342900">
              <a:buFont typeface="+mj-lt"/>
              <a:buAutoNum type="alphaLcPeriod"/>
            </a:pPr>
            <a:r>
              <a:rPr lang="tr-TR" sz="1200" dirty="0"/>
              <a:t>Kriter eşlemesine bir örnek verilecek olur isek hem stok hem de operasyona bağlı olarak kriter tanımlaması yapılabilir.</a:t>
            </a:r>
          </a:p>
          <a:p>
            <a:pPr marL="342900" indent="-342900">
              <a:buFont typeface="+mj-lt"/>
              <a:buAutoNum type="alphaLcPeriod"/>
            </a:pPr>
            <a:endParaRPr lang="tr-TR" sz="1200" dirty="0"/>
          </a:p>
        </p:txBody>
      </p:sp>
      <p:pic>
        <p:nvPicPr>
          <p:cNvPr id="3" name="Resim 2"/>
          <p:cNvPicPr>
            <a:picLocks noChangeAspect="1"/>
          </p:cNvPicPr>
          <p:nvPr/>
        </p:nvPicPr>
        <p:blipFill>
          <a:blip r:embed="rId3"/>
          <a:stretch>
            <a:fillRect/>
          </a:stretch>
        </p:blipFill>
        <p:spPr>
          <a:xfrm>
            <a:off x="4082810" y="393340"/>
            <a:ext cx="6164887" cy="5982101"/>
          </a:xfrm>
          <a:prstGeom prst="rect">
            <a:avLst/>
          </a:prstGeom>
          <a:ln w="38100" cap="sq">
            <a:solidFill>
              <a:schemeClr val="bg1">
                <a:lumMod val="75000"/>
              </a:schemeClr>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904205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329" y="506473"/>
            <a:ext cx="8225408" cy="751687"/>
          </a:xfrm>
        </p:spPr>
        <p:txBody>
          <a:bodyPr>
            <a:normAutofit/>
          </a:bodyPr>
          <a:lstStyle/>
          <a:p>
            <a:r>
              <a:rPr lang="tr-TR" sz="2000" dirty="0"/>
              <a:t>KALİTE KRİTER EŞLEME</a:t>
            </a:r>
          </a:p>
        </p:txBody>
      </p:sp>
      <p:sp>
        <p:nvSpPr>
          <p:cNvPr id="13" name="Metin kutusu 12"/>
          <p:cNvSpPr txBox="1"/>
          <p:nvPr/>
        </p:nvSpPr>
        <p:spPr>
          <a:xfrm>
            <a:off x="216678" y="1079428"/>
            <a:ext cx="8734817" cy="646331"/>
          </a:xfrm>
          <a:prstGeom prst="rect">
            <a:avLst/>
          </a:prstGeom>
          <a:noFill/>
        </p:spPr>
        <p:txBody>
          <a:bodyPr wrap="square" rtlCol="0">
            <a:spAutoFit/>
          </a:bodyPr>
          <a:lstStyle/>
          <a:p>
            <a:pPr marL="342900" indent="-342900">
              <a:buFont typeface="+mj-lt"/>
              <a:buAutoNum type="alphaLcPeriod"/>
            </a:pPr>
            <a:r>
              <a:rPr lang="tr-TR" sz="1200" dirty="0"/>
              <a:t>Üretimden alınan örnek numune barkodu ile analiz giriş ekranından okutma yapıldığında ilgili kriter ve standart değerler gelir. Yapılan ölçüm değerleri ekrana girilir ve işlem tamamlanmış olur.</a:t>
            </a:r>
          </a:p>
          <a:p>
            <a:pPr marL="342900" indent="-342900">
              <a:buFont typeface="+mj-lt"/>
              <a:buAutoNum type="alphaLcPeriod"/>
            </a:pPr>
            <a:endParaRPr lang="tr-TR" sz="1200" dirty="0"/>
          </a:p>
        </p:txBody>
      </p:sp>
      <p:pic>
        <p:nvPicPr>
          <p:cNvPr id="4" name="Resim 3"/>
          <p:cNvPicPr>
            <a:picLocks noChangeAspect="1"/>
          </p:cNvPicPr>
          <p:nvPr/>
        </p:nvPicPr>
        <p:blipFill>
          <a:blip r:embed="rId3"/>
          <a:stretch>
            <a:fillRect/>
          </a:stretch>
        </p:blipFill>
        <p:spPr>
          <a:xfrm>
            <a:off x="702644" y="1831115"/>
            <a:ext cx="10238996" cy="4733493"/>
          </a:xfrm>
          <a:prstGeom prst="rect">
            <a:avLst/>
          </a:prstGeom>
          <a:ln w="38100" cap="sq">
            <a:solidFill>
              <a:schemeClr val="bg1">
                <a:lumMod val="75000"/>
              </a:schemeClr>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90955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01005" y="761843"/>
            <a:ext cx="11037146" cy="684211"/>
          </a:xfrm>
        </p:spPr>
        <p:txBody>
          <a:bodyPr>
            <a:normAutofit/>
          </a:bodyPr>
          <a:lstStyle/>
          <a:p>
            <a:r>
              <a:rPr lang="tr-TR" sz="1200" dirty="0"/>
              <a:t>Analiz girişi yapılan numuneler, onaylanmalı veya reddedilmelidir. Onaylayan kullanıcı girişi yapıldıktan sonra, işlem tamamlanır ve sonuçlar kesinleşir.</a:t>
            </a:r>
          </a:p>
        </p:txBody>
      </p:sp>
      <p:sp>
        <p:nvSpPr>
          <p:cNvPr id="4" name="Unvan 1"/>
          <p:cNvSpPr>
            <a:spLocks noGrp="1"/>
          </p:cNvSpPr>
          <p:nvPr>
            <p:ph type="title"/>
          </p:nvPr>
        </p:nvSpPr>
        <p:spPr>
          <a:xfrm>
            <a:off x="301005" y="181209"/>
            <a:ext cx="8225408" cy="751687"/>
          </a:xfrm>
        </p:spPr>
        <p:txBody>
          <a:bodyPr>
            <a:normAutofit/>
          </a:bodyPr>
          <a:lstStyle/>
          <a:p>
            <a:r>
              <a:rPr lang="tr-TR" sz="2000" dirty="0"/>
              <a:t>Analiz Onaylama Operasyonu</a:t>
            </a:r>
          </a:p>
        </p:txBody>
      </p:sp>
      <p:pic>
        <p:nvPicPr>
          <p:cNvPr id="5" name="Resim 4"/>
          <p:cNvPicPr>
            <a:picLocks noChangeAspect="1"/>
          </p:cNvPicPr>
          <p:nvPr/>
        </p:nvPicPr>
        <p:blipFill>
          <a:blip r:embed="rId3"/>
          <a:stretch>
            <a:fillRect/>
          </a:stretch>
        </p:blipFill>
        <p:spPr>
          <a:xfrm>
            <a:off x="301005" y="1103949"/>
            <a:ext cx="10539715" cy="2868274"/>
          </a:xfrm>
          <a:prstGeom prst="rect">
            <a:avLst/>
          </a:prstGeom>
          <a:ln w="38100" cap="sq">
            <a:solidFill>
              <a:schemeClr val="bg1">
                <a:lumMod val="75000"/>
              </a:schemeClr>
            </a:solidFill>
            <a:prstDash val="solid"/>
            <a:miter lim="800000"/>
          </a:ln>
          <a:effectLst>
            <a:outerShdw blurRad="50800" dist="38100" dir="2700000" algn="tl" rotWithShape="0">
              <a:srgbClr val="000000">
                <a:alpha val="43000"/>
              </a:srgbClr>
            </a:outerShdw>
          </a:effectLst>
        </p:spPr>
      </p:pic>
      <p:pic>
        <p:nvPicPr>
          <p:cNvPr id="6" name="Resim 5"/>
          <p:cNvPicPr>
            <a:picLocks noChangeAspect="1"/>
          </p:cNvPicPr>
          <p:nvPr/>
        </p:nvPicPr>
        <p:blipFill>
          <a:blip r:embed="rId4"/>
          <a:stretch>
            <a:fillRect/>
          </a:stretch>
        </p:blipFill>
        <p:spPr>
          <a:xfrm>
            <a:off x="301005" y="4062688"/>
            <a:ext cx="6287688" cy="2699714"/>
          </a:xfrm>
          <a:prstGeom prst="rect">
            <a:avLst/>
          </a:prstGeom>
          <a:ln w="38100" cap="sq">
            <a:solidFill>
              <a:schemeClr val="bg1">
                <a:lumMod val="75000"/>
              </a:schemeClr>
            </a:solidFill>
            <a:prstDash val="solid"/>
            <a:miter lim="800000"/>
          </a:ln>
          <a:effectLst>
            <a:outerShdw blurRad="50800" dist="38100" dir="2700000" algn="tl" rotWithShape="0">
              <a:srgbClr val="000000">
                <a:alpha val="43000"/>
              </a:srgbClr>
            </a:outerShdw>
          </a:effectLst>
        </p:spPr>
      </p:pic>
      <p:sp>
        <p:nvSpPr>
          <p:cNvPr id="7" name="Dikdörtgen 6"/>
          <p:cNvSpPr/>
          <p:nvPr/>
        </p:nvSpPr>
        <p:spPr>
          <a:xfrm>
            <a:off x="9479280" y="3241040"/>
            <a:ext cx="325120" cy="3454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9" name="Dirsek Bağlayıcısı 8"/>
          <p:cNvCxnSpPr>
            <a:stCxn id="7" idx="2"/>
            <a:endCxn id="6" idx="3"/>
          </p:cNvCxnSpPr>
          <p:nvPr/>
        </p:nvCxnSpPr>
        <p:spPr>
          <a:xfrm rot="5400000">
            <a:off x="7202235" y="2972939"/>
            <a:ext cx="1826065" cy="3053147"/>
          </a:xfrm>
          <a:prstGeom prst="bentConnector2">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sp>
        <p:nvSpPr>
          <p:cNvPr id="10" name="Dikdörtgen 9"/>
          <p:cNvSpPr/>
          <p:nvPr/>
        </p:nvSpPr>
        <p:spPr>
          <a:xfrm>
            <a:off x="4541520" y="6349999"/>
            <a:ext cx="2133600" cy="47238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849634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1000" fill="hold"/>
                                        <p:tgtEl>
                                          <p:spTgt spid="9"/>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1000"/>
                                        <p:tgtEl>
                                          <p:spTgt spid="6"/>
                                        </p:tgtEl>
                                      </p:cBhvr>
                                    </p:animEffect>
                                    <p:anim calcmode="lin" valueType="num">
                                      <p:cBhvr>
                                        <p:cTn id="35" dur="1000" fill="hold"/>
                                        <p:tgtEl>
                                          <p:spTgt spid="6"/>
                                        </p:tgtEl>
                                        <p:attrNameLst>
                                          <p:attrName>ppt_x</p:attrName>
                                        </p:attrNameLst>
                                      </p:cBhvr>
                                      <p:tavLst>
                                        <p:tav tm="0">
                                          <p:val>
                                            <p:strVal val="#ppt_x"/>
                                          </p:val>
                                        </p:tav>
                                        <p:tav tm="100000">
                                          <p:val>
                                            <p:strVal val="#ppt_x"/>
                                          </p:val>
                                        </p:tav>
                                      </p:tavLst>
                                    </p:anim>
                                    <p:anim calcmode="lin" valueType="num">
                                      <p:cBhvr>
                                        <p:cTn id="36" dur="1000" fill="hold"/>
                                        <p:tgtEl>
                                          <p:spTgt spid="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1000"/>
                                        <p:tgtEl>
                                          <p:spTgt spid="10"/>
                                        </p:tgtEl>
                                      </p:cBhvr>
                                    </p:animEffect>
                                    <p:anim calcmode="lin" valueType="num">
                                      <p:cBhvr>
                                        <p:cTn id="40" dur="1000" fill="hold"/>
                                        <p:tgtEl>
                                          <p:spTgt spid="10"/>
                                        </p:tgtEl>
                                        <p:attrNameLst>
                                          <p:attrName>ppt_x</p:attrName>
                                        </p:attrNameLst>
                                      </p:cBhvr>
                                      <p:tavLst>
                                        <p:tav tm="0">
                                          <p:val>
                                            <p:strVal val="#ppt_x"/>
                                          </p:val>
                                        </p:tav>
                                        <p:tav tm="100000">
                                          <p:val>
                                            <p:strVal val="#ppt_x"/>
                                          </p:val>
                                        </p:tav>
                                      </p:tavLst>
                                    </p:anim>
                                    <p:anim calcmode="lin" valueType="num">
                                      <p:cBhvr>
                                        <p:cTn id="4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7"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69334" y="264160"/>
            <a:ext cx="5632026" cy="619760"/>
          </a:xfrm>
        </p:spPr>
        <p:txBody>
          <a:bodyPr>
            <a:normAutofit/>
          </a:bodyPr>
          <a:lstStyle/>
          <a:p>
            <a:r>
              <a:rPr lang="tr-TR" sz="2000" dirty="0"/>
              <a:t>Analiz Giriş Evrakları Yönetimi</a:t>
            </a:r>
          </a:p>
        </p:txBody>
      </p:sp>
      <p:sp>
        <p:nvSpPr>
          <p:cNvPr id="3" name="İçerik Yer Tutucusu 2"/>
          <p:cNvSpPr>
            <a:spLocks noGrp="1"/>
          </p:cNvSpPr>
          <p:nvPr>
            <p:ph idx="1"/>
          </p:nvPr>
        </p:nvSpPr>
        <p:spPr>
          <a:xfrm>
            <a:off x="169334" y="883920"/>
            <a:ext cx="10844106" cy="430211"/>
          </a:xfrm>
        </p:spPr>
        <p:txBody>
          <a:bodyPr>
            <a:normAutofit/>
          </a:bodyPr>
          <a:lstStyle/>
          <a:p>
            <a:r>
              <a:rPr lang="tr-TR" sz="1200" dirty="0"/>
              <a:t>Analiz Giriş Evrakları Yönetimi, analiz girişlerinin kaydını tutar ve gerektiğinde düzenlenmesine imkan tanır.</a:t>
            </a:r>
          </a:p>
        </p:txBody>
      </p:sp>
      <p:pic>
        <p:nvPicPr>
          <p:cNvPr id="4" name="Resim 3"/>
          <p:cNvPicPr>
            <a:picLocks noChangeAspect="1"/>
          </p:cNvPicPr>
          <p:nvPr/>
        </p:nvPicPr>
        <p:blipFill>
          <a:blip r:embed="rId3"/>
          <a:stretch>
            <a:fillRect/>
          </a:stretch>
        </p:blipFill>
        <p:spPr>
          <a:xfrm>
            <a:off x="169334" y="1656080"/>
            <a:ext cx="11771175" cy="3495040"/>
          </a:xfrm>
          <a:prstGeom prst="rect">
            <a:avLst/>
          </a:prstGeom>
          <a:ln w="38100" cap="sq">
            <a:solidFill>
              <a:schemeClr val="bg1">
                <a:lumMod val="75000"/>
              </a:schemeClr>
            </a:solidFill>
            <a:prstDash val="solid"/>
            <a:miter lim="800000"/>
          </a:ln>
          <a:effectLst>
            <a:outerShdw blurRad="50800" dist="38100" dir="2700000" algn="tl" rotWithShape="0">
              <a:srgbClr val="000000">
                <a:alpha val="43000"/>
              </a:srgbClr>
            </a:outerShdw>
          </a:effectLst>
        </p:spPr>
      </p:pic>
      <p:sp>
        <p:nvSpPr>
          <p:cNvPr id="5" name="Dikdörtgen 4"/>
          <p:cNvSpPr/>
          <p:nvPr/>
        </p:nvSpPr>
        <p:spPr>
          <a:xfrm>
            <a:off x="11247120" y="3637280"/>
            <a:ext cx="660400" cy="1574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654739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1"/>
          <p:cNvSpPr txBox="1">
            <a:spLocks/>
          </p:cNvSpPr>
          <p:nvPr/>
        </p:nvSpPr>
        <p:spPr>
          <a:xfrm>
            <a:off x="99392" y="3705841"/>
            <a:ext cx="11935326" cy="1125204"/>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tr-TR" dirty="0"/>
              <a:t>Dinlediğiniz için teşekkürler…</a:t>
            </a:r>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82475" y="2145580"/>
            <a:ext cx="4019550" cy="1133475"/>
          </a:xfrm>
          <a:prstGeom prst="rect">
            <a:avLst/>
          </a:prstGeom>
        </p:spPr>
      </p:pic>
    </p:spTree>
    <p:extLst>
      <p:ext uri="{BB962C8B-B14F-4D97-AF65-F5344CB8AC3E}">
        <p14:creationId xmlns:p14="http://schemas.microsoft.com/office/powerpoint/2010/main" val="1829057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402374"/>
            <a:ext cx="8596668" cy="400343"/>
          </a:xfrm>
        </p:spPr>
        <p:txBody>
          <a:bodyPr>
            <a:normAutofit/>
          </a:bodyPr>
          <a:lstStyle/>
          <a:p>
            <a:r>
              <a:rPr lang="tr-TR" sz="2000" dirty="0"/>
              <a:t>ÜRETİM AKSİYONLARI</a:t>
            </a:r>
          </a:p>
        </p:txBody>
      </p:sp>
      <p:sp>
        <p:nvSpPr>
          <p:cNvPr id="3" name="İçerik Yer Tutucusu 2"/>
          <p:cNvSpPr>
            <a:spLocks noGrp="1"/>
          </p:cNvSpPr>
          <p:nvPr>
            <p:ph idx="1"/>
          </p:nvPr>
        </p:nvSpPr>
        <p:spPr>
          <a:xfrm>
            <a:off x="668491" y="1028982"/>
            <a:ext cx="8514792" cy="4757632"/>
          </a:xfrm>
        </p:spPr>
        <p:txBody>
          <a:bodyPr>
            <a:normAutofit fontScale="85000" lnSpcReduction="10000"/>
          </a:bodyPr>
          <a:lstStyle/>
          <a:p>
            <a:r>
              <a:rPr lang="tr-TR" dirty="0"/>
              <a:t>Üretim Planlama tarafından oluşturulan iş emirlerinin üretime sevk, üretimden iade ve ürün giriş aşamaları ile birlikte operasyon tamamlamaları tek bir ekran üzerinden sağlanmaktadır.</a:t>
            </a:r>
          </a:p>
          <a:p>
            <a:r>
              <a:rPr lang="tr-TR" dirty="0"/>
              <a:t>Aynı ekran üzerinden seçili iş emrine ait üretim hareketleri yapılırken, operatör, iş merkezi, operasyon seçimleri ile ürünlerinizin oluşma aşamasındaki tüm süreçlerin yönetimi bu ekrandan sağlanmaktadır.</a:t>
            </a:r>
          </a:p>
          <a:p>
            <a:r>
              <a:rPr lang="tr-TR" dirty="0"/>
              <a:t>İlgili ürünün rota planına bağlı olarak operasyonların başlama, bekletme ve durdurma seçenekleri ile duraksamaların detayları izlenebilir, duruş sebebi/arıza tipleri gibi bilgilerin seçimi ile, setup sürelerinin takibi de ilgili ekranda sağlanmaktadır.</a:t>
            </a:r>
          </a:p>
          <a:p>
            <a:r>
              <a:rPr lang="tr-TR" dirty="0"/>
              <a:t>Üretime sevk aşamasında kısmi veya tam sarfiyat yapılabilmektedir. Aynı zamanda yapılan sarfiyat miktarları aynı ekran üzerinden takip edilebilmektedir.</a:t>
            </a:r>
          </a:p>
          <a:p>
            <a:r>
              <a:rPr lang="tr-TR" dirty="0"/>
              <a:t>Ürün giriş aşamasında üretilen ürünün kısmi olarak birden fazla kap ile birlikte girişinin yapılabilmesi mümkündür. Yapılan girişlerde her bir kap için barkod üretilebilmekte ve etiket çıktıları alınabilmektedir. Bu noktada her kap bir parti lot  ve buna bağlı barkod olarak değerlendirilmektedir.</a:t>
            </a:r>
          </a:p>
          <a:p>
            <a:r>
              <a:rPr lang="tr-TR" dirty="0"/>
              <a:t>Ürün giriş aşamasında belirlenen kriterlerce hatalı ürün girişi ile ikinci kalite yada hurda girişi gibi yan ürün girişleri barkotlu bir şekilde yapılabilmektedir.</a:t>
            </a:r>
          </a:p>
          <a:p>
            <a:r>
              <a:rPr lang="tr-TR" dirty="0"/>
              <a:t>Üretimden iade ile sevki gerçekleştirilmiş sarfiyat malzemelerinin kalan miktarı depolara barkotlayarak çekilebilmektedir.</a:t>
            </a:r>
          </a:p>
        </p:txBody>
      </p:sp>
      <p:sp>
        <p:nvSpPr>
          <p:cNvPr id="4" name="Sağ Ok 3"/>
          <p:cNvSpPr/>
          <p:nvPr/>
        </p:nvSpPr>
        <p:spPr>
          <a:xfrm>
            <a:off x="2103807" y="5716855"/>
            <a:ext cx="5067014" cy="735645"/>
          </a:xfrm>
          <a:prstGeom prst="rightArrow">
            <a:avLst/>
          </a:prstGeom>
          <a:ln>
            <a:noFill/>
          </a:ln>
          <a:effectLst>
            <a:glow rad="228600">
              <a:schemeClr val="accent6">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dirty="0"/>
              <a:t>Ekran detayları için sonra ki sayfaları inceleyebilirsiniz..</a:t>
            </a:r>
          </a:p>
        </p:txBody>
      </p:sp>
    </p:spTree>
    <p:extLst>
      <p:ext uri="{BB962C8B-B14F-4D97-AF65-F5344CB8AC3E}">
        <p14:creationId xmlns:p14="http://schemas.microsoft.com/office/powerpoint/2010/main" val="1313046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1000"/>
                                        <p:tgtEl>
                                          <p:spTgt spid="3">
                                            <p:txEl>
                                              <p:pRg st="2" end="2"/>
                                            </p:txEl>
                                          </p:spTgt>
                                        </p:tgtEl>
                                      </p:cBhvr>
                                    </p:animEffect>
                                    <p:anim calcmode="lin" valueType="num">
                                      <p:cBhvr>
                                        <p:cTn id="2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1000"/>
                                        <p:tgtEl>
                                          <p:spTgt spid="3">
                                            <p:txEl>
                                              <p:pRg st="3" end="3"/>
                                            </p:txEl>
                                          </p:spTgt>
                                        </p:tgtEl>
                                      </p:cBhvr>
                                    </p:animEffect>
                                    <p:anim calcmode="lin" valueType="num">
                                      <p:cBhvr>
                                        <p:cTn id="3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fade">
                                      <p:cBhvr>
                                        <p:cTn id="34" dur="1000"/>
                                        <p:tgtEl>
                                          <p:spTgt spid="3">
                                            <p:txEl>
                                              <p:pRg st="4" end="4"/>
                                            </p:txEl>
                                          </p:spTgt>
                                        </p:tgtEl>
                                      </p:cBhvr>
                                    </p:animEffect>
                                    <p:anim calcmode="lin" valueType="num">
                                      <p:cBhvr>
                                        <p:cTn id="3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fade">
                                      <p:cBhvr>
                                        <p:cTn id="39" dur="1000"/>
                                        <p:tgtEl>
                                          <p:spTgt spid="3">
                                            <p:txEl>
                                              <p:pRg st="5" end="5"/>
                                            </p:txEl>
                                          </p:spTgt>
                                        </p:tgtEl>
                                      </p:cBhvr>
                                    </p:animEffect>
                                    <p:anim calcmode="lin" valueType="num">
                                      <p:cBhvr>
                                        <p:cTn id="4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5" end="5"/>
                                            </p:txEl>
                                          </p:spTgt>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3">
                                            <p:txEl>
                                              <p:pRg st="6" end="6"/>
                                            </p:txEl>
                                          </p:spTgt>
                                        </p:tgtEl>
                                        <p:attrNameLst>
                                          <p:attrName>style.visibility</p:attrName>
                                        </p:attrNameLst>
                                      </p:cBhvr>
                                      <p:to>
                                        <p:strVal val="visible"/>
                                      </p:to>
                                    </p:set>
                                    <p:animEffect transition="in" filter="fade">
                                      <p:cBhvr>
                                        <p:cTn id="44" dur="1000"/>
                                        <p:tgtEl>
                                          <p:spTgt spid="3">
                                            <p:txEl>
                                              <p:pRg st="6" end="6"/>
                                            </p:txEl>
                                          </p:spTgt>
                                        </p:tgtEl>
                                      </p:cBhvr>
                                    </p:animEffect>
                                    <p:anim calcmode="lin" valueType="num">
                                      <p:cBhvr>
                                        <p:cTn id="4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1000"/>
                                        <p:tgtEl>
                                          <p:spTgt spid="4"/>
                                        </p:tgtEl>
                                      </p:cBhvr>
                                    </p:animEffect>
                                    <p:anim calcmode="lin" valueType="num">
                                      <p:cBhvr>
                                        <p:cTn id="50" dur="1000" fill="hold"/>
                                        <p:tgtEl>
                                          <p:spTgt spid="4"/>
                                        </p:tgtEl>
                                        <p:attrNameLst>
                                          <p:attrName>ppt_x</p:attrName>
                                        </p:attrNameLst>
                                      </p:cBhvr>
                                      <p:tavLst>
                                        <p:tav tm="0">
                                          <p:val>
                                            <p:strVal val="#ppt_x"/>
                                          </p:val>
                                        </p:tav>
                                        <p:tav tm="100000">
                                          <p:val>
                                            <p:strVal val="#ppt_x"/>
                                          </p:val>
                                        </p:tav>
                                      </p:tavLst>
                                    </p:anim>
                                    <p:anim calcmode="lin" valueType="num">
                                      <p:cBhvr>
                                        <p:cTn id="5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3"/>
          <a:stretch>
            <a:fillRect/>
          </a:stretch>
        </p:blipFill>
        <p:spPr>
          <a:xfrm>
            <a:off x="3103685" y="970164"/>
            <a:ext cx="8708284" cy="4769329"/>
          </a:xfrm>
          <a:prstGeom prst="rect">
            <a:avLst/>
          </a:prstGeom>
          <a:ln w="38100" cap="sq">
            <a:solidFill>
              <a:schemeClr val="bg1">
                <a:lumMod val="75000"/>
              </a:schemeClr>
            </a:solidFill>
            <a:prstDash val="solid"/>
            <a:miter lim="800000"/>
          </a:ln>
          <a:effectLst>
            <a:outerShdw blurRad="50800" dist="38100" dir="2700000" algn="tl" rotWithShape="0">
              <a:srgbClr val="000000">
                <a:alpha val="43000"/>
              </a:srgbClr>
            </a:outerShdw>
          </a:effectLst>
        </p:spPr>
      </p:pic>
      <p:sp>
        <p:nvSpPr>
          <p:cNvPr id="2" name="Unvan 1"/>
          <p:cNvSpPr>
            <a:spLocks noGrp="1"/>
          </p:cNvSpPr>
          <p:nvPr>
            <p:ph type="title"/>
          </p:nvPr>
        </p:nvSpPr>
        <p:spPr>
          <a:xfrm>
            <a:off x="457329" y="383381"/>
            <a:ext cx="8225408" cy="432210"/>
          </a:xfrm>
        </p:spPr>
        <p:txBody>
          <a:bodyPr>
            <a:normAutofit/>
          </a:bodyPr>
          <a:lstStyle/>
          <a:p>
            <a:r>
              <a:rPr lang="tr-TR" sz="2000" dirty="0"/>
              <a:t>İŞ EMRİ ÜRETİM</a:t>
            </a:r>
          </a:p>
        </p:txBody>
      </p:sp>
      <p:sp>
        <p:nvSpPr>
          <p:cNvPr id="14" name="Metin kutusu 13"/>
          <p:cNvSpPr txBox="1"/>
          <p:nvPr/>
        </p:nvSpPr>
        <p:spPr>
          <a:xfrm>
            <a:off x="123093" y="1664941"/>
            <a:ext cx="2552678" cy="3970318"/>
          </a:xfrm>
          <a:prstGeom prst="rect">
            <a:avLst/>
          </a:prstGeom>
          <a:noFill/>
        </p:spPr>
        <p:txBody>
          <a:bodyPr wrap="square" rtlCol="0">
            <a:spAutoFit/>
          </a:bodyPr>
          <a:lstStyle/>
          <a:p>
            <a:pPr marL="342900" indent="-342900">
              <a:buFont typeface="+mj-lt"/>
              <a:buAutoNum type="alphaLcPeriod"/>
            </a:pPr>
            <a:r>
              <a:rPr lang="tr-TR" sz="1200" dirty="0"/>
              <a:t>Operatör seçim alanı ilgili iş emrindeki üretimin hangi operatör sorumluluğunda gerçekleştiği bilgisini seçebilmenizi sağlamaktadır. </a:t>
            </a:r>
          </a:p>
          <a:p>
            <a:pPr marL="342900" indent="-342900">
              <a:buFont typeface="+mj-lt"/>
              <a:buAutoNum type="alphaLcPeriod"/>
            </a:pPr>
            <a:r>
              <a:rPr lang="tr-TR" sz="1200" dirty="0"/>
              <a:t>Operasyon seçimi ile ilgili iş emrinde üretilen ürünün nasıl bir işlem sonrasında üretildiği bilgisini seçebilmenizi sağlamaktadır.</a:t>
            </a:r>
          </a:p>
          <a:p>
            <a:pPr marL="342900" indent="-342900">
              <a:buFont typeface="+mj-lt"/>
              <a:buAutoNum type="alphaLcPeriod"/>
            </a:pPr>
            <a:r>
              <a:rPr lang="tr-TR" sz="1200" dirty="0"/>
              <a:t>İş Merkezi seçimi ile gerçekleşen üretim hareketinin hangi üretim alanında / makinasında gerçekleştirildiği bilgisini seçebilmenizi sağlamaktadır.</a:t>
            </a:r>
          </a:p>
          <a:p>
            <a:pPr marL="342900" indent="-342900">
              <a:buFont typeface="+mj-lt"/>
              <a:buAutoNum type="alphaLcPeriod"/>
            </a:pPr>
            <a:r>
              <a:rPr lang="tr-TR" sz="1200" dirty="0"/>
              <a:t>İş Emri seçimi ile aktif durumda olan üretim planlarınızın seçimini yapabilirsiniz.</a:t>
            </a:r>
          </a:p>
          <a:p>
            <a:pPr algn="just"/>
            <a:endParaRPr lang="tr-TR" sz="1200" dirty="0"/>
          </a:p>
          <a:p>
            <a:pPr algn="just"/>
            <a:r>
              <a:rPr lang="tr-TR" sz="1200" dirty="0"/>
              <a:t>Not: İlgili alanlarda barkod okutarak seçim yapılabilir.</a:t>
            </a:r>
          </a:p>
        </p:txBody>
      </p:sp>
      <p:sp>
        <p:nvSpPr>
          <p:cNvPr id="37" name="Unvan 1"/>
          <p:cNvSpPr txBox="1">
            <a:spLocks/>
          </p:cNvSpPr>
          <p:nvPr/>
        </p:nvSpPr>
        <p:spPr>
          <a:xfrm>
            <a:off x="457329" y="1227098"/>
            <a:ext cx="3186522" cy="386156"/>
          </a:xfrm>
          <a:prstGeom prst="rect">
            <a:avLst/>
          </a:prstGeom>
        </p:spPr>
        <p:txBody>
          <a:bodyPr vert="horz" lIns="91440" tIns="45720" rIns="91440" bIns="45720" rtlCol="0" anchor="t">
            <a:normAutofit fontScale="975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sz="1600" dirty="0"/>
              <a:t>İş Emri Ana Girdileri</a:t>
            </a:r>
          </a:p>
        </p:txBody>
      </p:sp>
      <p:sp>
        <p:nvSpPr>
          <p:cNvPr id="36" name="Yuvarlatılmış Dikdörtgen 35"/>
          <p:cNvSpPr/>
          <p:nvPr/>
        </p:nvSpPr>
        <p:spPr>
          <a:xfrm>
            <a:off x="3325381" y="1227098"/>
            <a:ext cx="1967588" cy="126991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8" name="Düz Ok Bağlayıcısı 7"/>
          <p:cNvCxnSpPr/>
          <p:nvPr/>
        </p:nvCxnSpPr>
        <p:spPr>
          <a:xfrm flipV="1">
            <a:off x="2675771" y="1512277"/>
            <a:ext cx="427914" cy="45243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Düz Ok Bağlayıcısı 16"/>
          <p:cNvCxnSpPr/>
          <p:nvPr/>
        </p:nvCxnSpPr>
        <p:spPr>
          <a:xfrm flipV="1">
            <a:off x="2675771" y="1799924"/>
            <a:ext cx="518043" cy="114540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Düz Ok Bağlayıcısı 20"/>
          <p:cNvCxnSpPr/>
          <p:nvPr/>
        </p:nvCxnSpPr>
        <p:spPr>
          <a:xfrm flipV="1">
            <a:off x="2675771" y="2099699"/>
            <a:ext cx="518043" cy="171190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Düz Ok Bağlayıcısı 22"/>
          <p:cNvCxnSpPr/>
          <p:nvPr/>
        </p:nvCxnSpPr>
        <p:spPr>
          <a:xfrm flipV="1">
            <a:off x="2675771" y="2462604"/>
            <a:ext cx="596818" cy="226340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41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fade">
                                      <p:cBhvr>
                                        <p:cTn id="14" dur="1000"/>
                                        <p:tgtEl>
                                          <p:spTgt spid="37"/>
                                        </p:tgtEl>
                                      </p:cBhvr>
                                    </p:animEffect>
                                    <p:anim calcmode="lin" valueType="num">
                                      <p:cBhvr>
                                        <p:cTn id="15" dur="1000" fill="hold"/>
                                        <p:tgtEl>
                                          <p:spTgt spid="37"/>
                                        </p:tgtEl>
                                        <p:attrNameLst>
                                          <p:attrName>ppt_x</p:attrName>
                                        </p:attrNameLst>
                                      </p:cBhvr>
                                      <p:tavLst>
                                        <p:tav tm="0">
                                          <p:val>
                                            <p:strVal val="#ppt_x"/>
                                          </p:val>
                                        </p:tav>
                                        <p:tav tm="100000">
                                          <p:val>
                                            <p:strVal val="#ppt_x"/>
                                          </p:val>
                                        </p:tav>
                                      </p:tavLst>
                                    </p:anim>
                                    <p:anim calcmode="lin" valueType="num">
                                      <p:cBhvr>
                                        <p:cTn id="16" dur="1000" fill="hold"/>
                                        <p:tgtEl>
                                          <p:spTgt spid="37"/>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anim calcmode="lin" valueType="num">
                                      <p:cBhvr>
                                        <p:cTn id="20" dur="1000" fill="hold"/>
                                        <p:tgtEl>
                                          <p:spTgt spid="14"/>
                                        </p:tgtEl>
                                        <p:attrNameLst>
                                          <p:attrName>ppt_x</p:attrName>
                                        </p:attrNameLst>
                                      </p:cBhvr>
                                      <p:tavLst>
                                        <p:tav tm="0">
                                          <p:val>
                                            <p:strVal val="#ppt_x"/>
                                          </p:val>
                                        </p:tav>
                                        <p:tav tm="100000">
                                          <p:val>
                                            <p:strVal val="#ppt_x"/>
                                          </p:val>
                                        </p:tav>
                                      </p:tavLst>
                                    </p:anim>
                                    <p:anim calcmode="lin" valueType="num">
                                      <p:cBhvr>
                                        <p:cTn id="21" dur="1000" fill="hold"/>
                                        <p:tgtEl>
                                          <p:spTgt spid="14"/>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1000"/>
                                        <p:tgtEl>
                                          <p:spTgt spid="21"/>
                                        </p:tgtEl>
                                      </p:cBhvr>
                                    </p:animEffect>
                                    <p:anim calcmode="lin" valueType="num">
                                      <p:cBhvr>
                                        <p:cTn id="30" dur="1000" fill="hold"/>
                                        <p:tgtEl>
                                          <p:spTgt spid="21"/>
                                        </p:tgtEl>
                                        <p:attrNameLst>
                                          <p:attrName>ppt_x</p:attrName>
                                        </p:attrNameLst>
                                      </p:cBhvr>
                                      <p:tavLst>
                                        <p:tav tm="0">
                                          <p:val>
                                            <p:strVal val="#ppt_x"/>
                                          </p:val>
                                        </p:tav>
                                        <p:tav tm="100000">
                                          <p:val>
                                            <p:strVal val="#ppt_x"/>
                                          </p:val>
                                        </p:tav>
                                      </p:tavLst>
                                    </p:anim>
                                    <p:anim calcmode="lin" valueType="num">
                                      <p:cBhvr>
                                        <p:cTn id="31" dur="1000" fill="hold"/>
                                        <p:tgtEl>
                                          <p:spTgt spid="21"/>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1000"/>
                                        <p:tgtEl>
                                          <p:spTgt spid="17"/>
                                        </p:tgtEl>
                                      </p:cBhvr>
                                    </p:animEffect>
                                    <p:anim calcmode="lin" valueType="num">
                                      <p:cBhvr>
                                        <p:cTn id="35" dur="1000" fill="hold"/>
                                        <p:tgtEl>
                                          <p:spTgt spid="17"/>
                                        </p:tgtEl>
                                        <p:attrNameLst>
                                          <p:attrName>ppt_x</p:attrName>
                                        </p:attrNameLst>
                                      </p:cBhvr>
                                      <p:tavLst>
                                        <p:tav tm="0">
                                          <p:val>
                                            <p:strVal val="#ppt_x"/>
                                          </p:val>
                                        </p:tav>
                                        <p:tav tm="100000">
                                          <p:val>
                                            <p:strVal val="#ppt_x"/>
                                          </p:val>
                                        </p:tav>
                                      </p:tavLst>
                                    </p:anim>
                                    <p:anim calcmode="lin" valueType="num">
                                      <p:cBhvr>
                                        <p:cTn id="36" dur="1000" fill="hold"/>
                                        <p:tgtEl>
                                          <p:spTgt spid="17"/>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1000" fill="hold"/>
                                        <p:tgtEl>
                                          <p:spTgt spid="36"/>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3"/>
                                        </p:tgtEl>
                                        <p:attrNameLst>
                                          <p:attrName>style.visibility</p:attrName>
                                        </p:attrNameLst>
                                      </p:cBhvr>
                                      <p:to>
                                        <p:strVal val="visible"/>
                                      </p:to>
                                    </p:set>
                                    <p:animEffect transition="in" filter="fade">
                                      <p:cBhvr>
                                        <p:cTn id="49" dur="1000"/>
                                        <p:tgtEl>
                                          <p:spTgt spid="3"/>
                                        </p:tgtEl>
                                      </p:cBhvr>
                                    </p:animEffect>
                                    <p:anim calcmode="lin" valueType="num">
                                      <p:cBhvr>
                                        <p:cTn id="50" dur="1000" fill="hold"/>
                                        <p:tgtEl>
                                          <p:spTgt spid="3"/>
                                        </p:tgtEl>
                                        <p:attrNameLst>
                                          <p:attrName>ppt_x</p:attrName>
                                        </p:attrNameLst>
                                      </p:cBhvr>
                                      <p:tavLst>
                                        <p:tav tm="0">
                                          <p:val>
                                            <p:strVal val="#ppt_x"/>
                                          </p:val>
                                        </p:tav>
                                        <p:tav tm="100000">
                                          <p:val>
                                            <p:strVal val="#ppt_x"/>
                                          </p:val>
                                        </p:tav>
                                      </p:tavLst>
                                    </p:anim>
                                    <p:anim calcmode="lin" valueType="num">
                                      <p:cBhvr>
                                        <p:cTn id="5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p:bldP spid="37" grpId="0"/>
      <p:bldP spid="3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Unvan 1"/>
          <p:cNvSpPr>
            <a:spLocks noGrp="1"/>
          </p:cNvSpPr>
          <p:nvPr>
            <p:ph type="title"/>
          </p:nvPr>
        </p:nvSpPr>
        <p:spPr>
          <a:xfrm>
            <a:off x="120445" y="348300"/>
            <a:ext cx="8225408" cy="432210"/>
          </a:xfrm>
        </p:spPr>
        <p:txBody>
          <a:bodyPr>
            <a:normAutofit/>
          </a:bodyPr>
          <a:lstStyle/>
          <a:p>
            <a:r>
              <a:rPr lang="tr-TR" sz="2000" dirty="0"/>
              <a:t>ÜRETİME SEVK/İADE</a:t>
            </a:r>
          </a:p>
        </p:txBody>
      </p:sp>
      <p:sp>
        <p:nvSpPr>
          <p:cNvPr id="19" name="Metin kutusu 18"/>
          <p:cNvSpPr txBox="1"/>
          <p:nvPr/>
        </p:nvSpPr>
        <p:spPr>
          <a:xfrm>
            <a:off x="4944" y="868695"/>
            <a:ext cx="2160739" cy="3308598"/>
          </a:xfrm>
          <a:prstGeom prst="rect">
            <a:avLst/>
          </a:prstGeom>
          <a:noFill/>
        </p:spPr>
        <p:txBody>
          <a:bodyPr wrap="square" rtlCol="0">
            <a:spAutoFit/>
          </a:bodyPr>
          <a:lstStyle/>
          <a:p>
            <a:pPr marL="171450" indent="-171450">
              <a:buFontTx/>
              <a:buChar char="-"/>
            </a:pPr>
            <a:r>
              <a:rPr lang="tr-TR" sz="1100" dirty="0"/>
              <a:t>İş emrine bağlı olarak üretime sevk işlemleri aynı ekran üzerinden malzeme barkodu okutularak gerçekleştirilebilir.</a:t>
            </a:r>
          </a:p>
          <a:p>
            <a:pPr marL="171450" indent="-171450">
              <a:buFontTx/>
              <a:buChar char="-"/>
            </a:pPr>
            <a:endParaRPr lang="tr-TR" sz="1100" dirty="0"/>
          </a:p>
          <a:p>
            <a:pPr marL="171450" indent="-171450">
              <a:buFontTx/>
              <a:buChar char="-"/>
            </a:pPr>
            <a:r>
              <a:rPr lang="tr-TR" sz="1100" dirty="0"/>
              <a:t>Ayrıca ilgili ekran üzerinden malzeme planı izlenerek sevk edilmesi gereken malzemeler görülebilir.</a:t>
            </a:r>
          </a:p>
          <a:p>
            <a:pPr marL="171450" indent="-171450">
              <a:buFontTx/>
              <a:buChar char="-"/>
            </a:pPr>
            <a:endParaRPr lang="tr-TR" sz="1100" dirty="0"/>
          </a:p>
          <a:p>
            <a:pPr marL="171450" indent="-171450">
              <a:buFontTx/>
              <a:buChar char="-"/>
            </a:pPr>
            <a:r>
              <a:rPr lang="tr-TR" sz="1100" dirty="0"/>
              <a:t>İhtiyacımız olan malzemelerin depo miktarları ile birlikte plan ve gerçekleşen sevkleri izlenebilir.</a:t>
            </a:r>
          </a:p>
          <a:p>
            <a:pPr marL="171450" indent="-171450">
              <a:buFontTx/>
              <a:buChar char="-"/>
            </a:pPr>
            <a:endParaRPr lang="tr-TR" sz="1100" dirty="0"/>
          </a:p>
          <a:p>
            <a:pPr marL="171450" indent="-171450">
              <a:buFontTx/>
              <a:buChar char="-"/>
            </a:pPr>
            <a:r>
              <a:rPr lang="tr-TR" sz="1100" dirty="0"/>
              <a:t>Üretimden iade işlemleri de aynı ekrandan yapılabilir ve iade alınan hammadde yeniden etiketlenebilir.</a:t>
            </a:r>
          </a:p>
        </p:txBody>
      </p:sp>
      <p:pic>
        <p:nvPicPr>
          <p:cNvPr id="3" name="Resim 2"/>
          <p:cNvPicPr>
            <a:picLocks noChangeAspect="1"/>
          </p:cNvPicPr>
          <p:nvPr/>
        </p:nvPicPr>
        <p:blipFill>
          <a:blip r:embed="rId3"/>
          <a:stretch>
            <a:fillRect/>
          </a:stretch>
        </p:blipFill>
        <p:spPr>
          <a:xfrm>
            <a:off x="2407176" y="780510"/>
            <a:ext cx="8702794" cy="5311600"/>
          </a:xfrm>
          <a:prstGeom prst="rect">
            <a:avLst/>
          </a:prstGeom>
          <a:ln w="38100" cap="sq">
            <a:solidFill>
              <a:schemeClr val="bg1">
                <a:lumMod val="75000"/>
              </a:schemeClr>
            </a:solidFill>
            <a:prstDash val="solid"/>
            <a:miter lim="800000"/>
          </a:ln>
          <a:effectLst>
            <a:outerShdw blurRad="50800" dist="38100" dir="2700000" algn="tl" rotWithShape="0">
              <a:srgbClr val="000000">
                <a:alpha val="43000"/>
              </a:srgbClr>
            </a:outerShdw>
          </a:effectLst>
        </p:spPr>
      </p:pic>
      <p:sp>
        <p:nvSpPr>
          <p:cNvPr id="5" name="Yuvarlatılmış Dikdörtgen 4"/>
          <p:cNvSpPr/>
          <p:nvPr/>
        </p:nvSpPr>
        <p:spPr>
          <a:xfrm>
            <a:off x="8528425" y="4719781"/>
            <a:ext cx="569394" cy="99800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Yuvarlatılmış Dikdörtgen 5"/>
          <p:cNvSpPr/>
          <p:nvPr/>
        </p:nvSpPr>
        <p:spPr>
          <a:xfrm>
            <a:off x="6687126" y="1150740"/>
            <a:ext cx="683491" cy="89973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4227605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1000"/>
                                        <p:tgtEl>
                                          <p:spTgt spid="19"/>
                                        </p:tgtEl>
                                      </p:cBhvr>
                                    </p:animEffect>
                                    <p:anim calcmode="lin" valueType="num">
                                      <p:cBhvr>
                                        <p:cTn id="15" dur="1000" fill="hold"/>
                                        <p:tgtEl>
                                          <p:spTgt spid="19"/>
                                        </p:tgtEl>
                                        <p:attrNameLst>
                                          <p:attrName>ppt_x</p:attrName>
                                        </p:attrNameLst>
                                      </p:cBhvr>
                                      <p:tavLst>
                                        <p:tav tm="0">
                                          <p:val>
                                            <p:strVal val="#ppt_x"/>
                                          </p:val>
                                        </p:tav>
                                        <p:tav tm="100000">
                                          <p:val>
                                            <p:strVal val="#ppt_x"/>
                                          </p:val>
                                        </p:tav>
                                      </p:tavLst>
                                    </p:anim>
                                    <p:anim calcmode="lin" valueType="num">
                                      <p:cBhvr>
                                        <p:cTn id="16" dur="1000" fill="hold"/>
                                        <p:tgtEl>
                                          <p:spTgt spid="19"/>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1000"/>
                                        <p:tgtEl>
                                          <p:spTgt spid="3"/>
                                        </p:tgtEl>
                                      </p:cBhvr>
                                    </p:animEffect>
                                    <p:anim calcmode="lin" valueType="num">
                                      <p:cBhvr>
                                        <p:cTn id="30" dur="1000" fill="hold"/>
                                        <p:tgtEl>
                                          <p:spTgt spid="3"/>
                                        </p:tgtEl>
                                        <p:attrNameLst>
                                          <p:attrName>ppt_x</p:attrName>
                                        </p:attrNameLst>
                                      </p:cBhvr>
                                      <p:tavLst>
                                        <p:tav tm="0">
                                          <p:val>
                                            <p:strVal val="#ppt_x"/>
                                          </p:val>
                                        </p:tav>
                                        <p:tav tm="100000">
                                          <p:val>
                                            <p:strVal val="#ppt_x"/>
                                          </p:val>
                                        </p:tav>
                                      </p:tavLst>
                                    </p:anim>
                                    <p:anim calcmode="lin" valueType="num">
                                      <p:cBhvr>
                                        <p:cTn id="3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5"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3"/>
          <a:stretch>
            <a:fillRect/>
          </a:stretch>
        </p:blipFill>
        <p:spPr>
          <a:xfrm>
            <a:off x="4475748" y="111913"/>
            <a:ext cx="7337658" cy="4385300"/>
          </a:xfrm>
          <a:prstGeom prst="rect">
            <a:avLst/>
          </a:prstGeom>
          <a:ln w="38100" cap="sq">
            <a:solidFill>
              <a:schemeClr val="bg1">
                <a:lumMod val="75000"/>
              </a:schemeClr>
            </a:solidFill>
            <a:prstDash val="solid"/>
            <a:miter lim="800000"/>
          </a:ln>
          <a:effectLst>
            <a:outerShdw blurRad="50800" dist="38100" dir="2700000" algn="tl" rotWithShape="0">
              <a:srgbClr val="000000">
                <a:alpha val="43000"/>
              </a:srgbClr>
            </a:outerShdw>
          </a:effectLst>
        </p:spPr>
      </p:pic>
      <p:sp>
        <p:nvSpPr>
          <p:cNvPr id="36" name="Yuvarlatılmış Dikdörtgen 35"/>
          <p:cNvSpPr/>
          <p:nvPr/>
        </p:nvSpPr>
        <p:spPr>
          <a:xfrm>
            <a:off x="7416256" y="67662"/>
            <a:ext cx="1275361" cy="41143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8" name="Unvan 1"/>
          <p:cNvSpPr>
            <a:spLocks noGrp="1"/>
          </p:cNvSpPr>
          <p:nvPr>
            <p:ph type="title"/>
          </p:nvPr>
        </p:nvSpPr>
        <p:spPr>
          <a:xfrm>
            <a:off x="120445" y="348300"/>
            <a:ext cx="3979917" cy="432210"/>
          </a:xfrm>
        </p:spPr>
        <p:txBody>
          <a:bodyPr>
            <a:normAutofit/>
          </a:bodyPr>
          <a:lstStyle/>
          <a:p>
            <a:r>
              <a:rPr lang="tr-TR" sz="2000" dirty="0"/>
              <a:t>ÜRETİM DURUMU</a:t>
            </a:r>
          </a:p>
        </p:txBody>
      </p:sp>
      <p:sp>
        <p:nvSpPr>
          <p:cNvPr id="19" name="Metin kutusu 18"/>
          <p:cNvSpPr txBox="1"/>
          <p:nvPr/>
        </p:nvSpPr>
        <p:spPr>
          <a:xfrm>
            <a:off x="4944" y="868695"/>
            <a:ext cx="4307174" cy="600164"/>
          </a:xfrm>
          <a:prstGeom prst="rect">
            <a:avLst/>
          </a:prstGeom>
          <a:noFill/>
        </p:spPr>
        <p:txBody>
          <a:bodyPr wrap="square" rtlCol="0">
            <a:spAutoFit/>
          </a:bodyPr>
          <a:lstStyle/>
          <a:p>
            <a:pPr marL="171450" indent="-171450" algn="just">
              <a:buFontTx/>
              <a:buChar char="-"/>
            </a:pPr>
            <a:r>
              <a:rPr lang="tr-TR" sz="1100" dirty="0"/>
              <a:t>İş emrine bağlı olarak yapılan üretime sevk işlemleri ve yapılan üretimler parti ve barkod bazında aynı ekran üzerinden izlenebilir. Ürünlere tekrar etiket basılabilir.</a:t>
            </a:r>
          </a:p>
        </p:txBody>
      </p:sp>
      <p:sp>
        <p:nvSpPr>
          <p:cNvPr id="13" name="Unvan 1"/>
          <p:cNvSpPr txBox="1">
            <a:spLocks/>
          </p:cNvSpPr>
          <p:nvPr/>
        </p:nvSpPr>
        <p:spPr>
          <a:xfrm>
            <a:off x="7465272" y="118403"/>
            <a:ext cx="1178214" cy="314734"/>
          </a:xfrm>
          <a:prstGeom prst="rect">
            <a:avLst/>
          </a:prstGeom>
          <a:solidFill>
            <a:schemeClr val="accent3">
              <a:lumMod val="50000"/>
            </a:schemeClr>
          </a:solidFill>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tr-TR" sz="1200" dirty="0">
                <a:solidFill>
                  <a:schemeClr val="bg1"/>
                </a:solidFill>
              </a:rPr>
              <a:t>Sevk Durumu</a:t>
            </a:r>
          </a:p>
        </p:txBody>
      </p:sp>
      <p:pic>
        <p:nvPicPr>
          <p:cNvPr id="8" name="Resim 7"/>
          <p:cNvPicPr>
            <a:picLocks noChangeAspect="1"/>
          </p:cNvPicPr>
          <p:nvPr/>
        </p:nvPicPr>
        <p:blipFill>
          <a:blip r:embed="rId4"/>
          <a:stretch>
            <a:fillRect/>
          </a:stretch>
        </p:blipFill>
        <p:spPr>
          <a:xfrm>
            <a:off x="220498" y="1536866"/>
            <a:ext cx="4004990" cy="2960346"/>
          </a:xfrm>
          <a:prstGeom prst="rect">
            <a:avLst/>
          </a:prstGeom>
          <a:ln w="38100" cap="sq">
            <a:solidFill>
              <a:schemeClr val="bg1">
                <a:lumMod val="75000"/>
              </a:schemeClr>
            </a:solidFill>
            <a:prstDash val="solid"/>
            <a:miter lim="800000"/>
          </a:ln>
          <a:effectLst>
            <a:outerShdw blurRad="50800" dist="38100" dir="2700000" algn="tl" rotWithShape="0">
              <a:srgbClr val="000000">
                <a:alpha val="43000"/>
              </a:srgbClr>
            </a:outerShdw>
          </a:effectLst>
        </p:spPr>
      </p:pic>
      <p:sp>
        <p:nvSpPr>
          <p:cNvPr id="21" name="Yuvarlatılmış Dikdörtgen 20"/>
          <p:cNvSpPr/>
          <p:nvPr/>
        </p:nvSpPr>
        <p:spPr>
          <a:xfrm>
            <a:off x="5341880" y="564406"/>
            <a:ext cx="731663" cy="30429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2" name="Yuvarlatılmış Dikdörtgen 21"/>
          <p:cNvSpPr/>
          <p:nvPr/>
        </p:nvSpPr>
        <p:spPr>
          <a:xfrm>
            <a:off x="355734" y="1827119"/>
            <a:ext cx="385411" cy="14606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3" name="Unvan 1"/>
          <p:cNvSpPr txBox="1">
            <a:spLocks/>
          </p:cNvSpPr>
          <p:nvPr/>
        </p:nvSpPr>
        <p:spPr>
          <a:xfrm>
            <a:off x="1757487" y="1566823"/>
            <a:ext cx="879828" cy="212169"/>
          </a:xfrm>
          <a:prstGeom prst="rect">
            <a:avLst/>
          </a:prstGeom>
          <a:solidFill>
            <a:schemeClr val="accent3">
              <a:lumMod val="50000"/>
            </a:schemeClr>
          </a:solidFill>
        </p:spPr>
        <p:txBody>
          <a:bodyPr vert="horz" lIns="91440" tIns="45720" rIns="91440" bIns="45720" rtlCol="0" anchor="t">
            <a:normAutofit lnSpcReduction="1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tr-TR" sz="800" dirty="0">
                <a:solidFill>
                  <a:schemeClr val="bg1"/>
                </a:solidFill>
              </a:rPr>
              <a:t>Üretim Durumu</a:t>
            </a:r>
          </a:p>
        </p:txBody>
      </p:sp>
      <p:pic>
        <p:nvPicPr>
          <p:cNvPr id="4" name="Resim 3"/>
          <p:cNvPicPr>
            <a:picLocks noChangeAspect="1"/>
          </p:cNvPicPr>
          <p:nvPr/>
        </p:nvPicPr>
        <p:blipFill>
          <a:blip r:embed="rId5"/>
          <a:stretch>
            <a:fillRect/>
          </a:stretch>
        </p:blipFill>
        <p:spPr>
          <a:xfrm>
            <a:off x="220498" y="4654111"/>
            <a:ext cx="6653831" cy="2000527"/>
          </a:xfrm>
          <a:prstGeom prst="rect">
            <a:avLst/>
          </a:prstGeom>
          <a:ln w="38100" cap="sq">
            <a:solidFill>
              <a:schemeClr val="bg1">
                <a:lumMod val="75000"/>
              </a:schemeClr>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418129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1000"/>
                                        <p:tgtEl>
                                          <p:spTgt spid="19"/>
                                        </p:tgtEl>
                                      </p:cBhvr>
                                    </p:animEffect>
                                    <p:anim calcmode="lin" valueType="num">
                                      <p:cBhvr>
                                        <p:cTn id="15" dur="1000" fill="hold"/>
                                        <p:tgtEl>
                                          <p:spTgt spid="19"/>
                                        </p:tgtEl>
                                        <p:attrNameLst>
                                          <p:attrName>ppt_x</p:attrName>
                                        </p:attrNameLst>
                                      </p:cBhvr>
                                      <p:tavLst>
                                        <p:tav tm="0">
                                          <p:val>
                                            <p:strVal val="#ppt_x"/>
                                          </p:val>
                                        </p:tav>
                                        <p:tav tm="100000">
                                          <p:val>
                                            <p:strVal val="#ppt_x"/>
                                          </p:val>
                                        </p:tav>
                                      </p:tavLst>
                                    </p:anim>
                                    <p:anim calcmode="lin" valueType="num">
                                      <p:cBhvr>
                                        <p:cTn id="16" dur="1000" fill="hold"/>
                                        <p:tgtEl>
                                          <p:spTgt spid="19"/>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1000"/>
                                        <p:tgtEl>
                                          <p:spTgt spid="22"/>
                                        </p:tgtEl>
                                      </p:cBhvr>
                                    </p:animEffect>
                                    <p:anim calcmode="lin" valueType="num">
                                      <p:cBhvr>
                                        <p:cTn id="20" dur="1000" fill="hold"/>
                                        <p:tgtEl>
                                          <p:spTgt spid="22"/>
                                        </p:tgtEl>
                                        <p:attrNameLst>
                                          <p:attrName>ppt_x</p:attrName>
                                        </p:attrNameLst>
                                      </p:cBhvr>
                                      <p:tavLst>
                                        <p:tav tm="0">
                                          <p:val>
                                            <p:strVal val="#ppt_x"/>
                                          </p:val>
                                        </p:tav>
                                        <p:tav tm="100000">
                                          <p:val>
                                            <p:strVal val="#ppt_x"/>
                                          </p:val>
                                        </p:tav>
                                      </p:tavLst>
                                    </p:anim>
                                    <p:anim calcmode="lin" valueType="num">
                                      <p:cBhvr>
                                        <p:cTn id="21" dur="1000" fill="hold"/>
                                        <p:tgtEl>
                                          <p:spTgt spid="22"/>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1000"/>
                                        <p:tgtEl>
                                          <p:spTgt spid="3"/>
                                        </p:tgtEl>
                                      </p:cBhvr>
                                    </p:animEffect>
                                    <p:anim calcmode="lin" valueType="num">
                                      <p:cBhvr>
                                        <p:cTn id="30" dur="1000" fill="hold"/>
                                        <p:tgtEl>
                                          <p:spTgt spid="3"/>
                                        </p:tgtEl>
                                        <p:attrNameLst>
                                          <p:attrName>ppt_x</p:attrName>
                                        </p:attrNameLst>
                                      </p:cBhvr>
                                      <p:tavLst>
                                        <p:tav tm="0">
                                          <p:val>
                                            <p:strVal val="#ppt_x"/>
                                          </p:val>
                                        </p:tav>
                                        <p:tav tm="100000">
                                          <p:val>
                                            <p:strVal val="#ppt_x"/>
                                          </p:val>
                                        </p:tav>
                                      </p:tavLst>
                                    </p:anim>
                                    <p:anim calcmode="lin" valueType="num">
                                      <p:cBhvr>
                                        <p:cTn id="31" dur="1000" fill="hold"/>
                                        <p:tgtEl>
                                          <p:spTgt spid="3"/>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1000"/>
                                        <p:tgtEl>
                                          <p:spTgt spid="21"/>
                                        </p:tgtEl>
                                      </p:cBhvr>
                                    </p:animEffect>
                                    <p:anim calcmode="lin" valueType="num">
                                      <p:cBhvr>
                                        <p:cTn id="35" dur="1000" fill="hold"/>
                                        <p:tgtEl>
                                          <p:spTgt spid="21"/>
                                        </p:tgtEl>
                                        <p:attrNameLst>
                                          <p:attrName>ppt_x</p:attrName>
                                        </p:attrNameLst>
                                      </p:cBhvr>
                                      <p:tavLst>
                                        <p:tav tm="0">
                                          <p:val>
                                            <p:strVal val="#ppt_x"/>
                                          </p:val>
                                        </p:tav>
                                        <p:tav tm="100000">
                                          <p:val>
                                            <p:strVal val="#ppt_x"/>
                                          </p:val>
                                        </p:tav>
                                      </p:tavLst>
                                    </p:anim>
                                    <p:anim calcmode="lin" valueType="num">
                                      <p:cBhvr>
                                        <p:cTn id="36" dur="1000" fill="hold"/>
                                        <p:tgtEl>
                                          <p:spTgt spid="21"/>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fade">
                                      <p:cBhvr>
                                        <p:cTn id="39" dur="1000"/>
                                        <p:tgtEl>
                                          <p:spTgt spid="36"/>
                                        </p:tgtEl>
                                      </p:cBhvr>
                                    </p:animEffect>
                                    <p:anim calcmode="lin" valueType="num">
                                      <p:cBhvr>
                                        <p:cTn id="40" dur="1000" fill="hold"/>
                                        <p:tgtEl>
                                          <p:spTgt spid="36"/>
                                        </p:tgtEl>
                                        <p:attrNameLst>
                                          <p:attrName>ppt_x</p:attrName>
                                        </p:attrNameLst>
                                      </p:cBhvr>
                                      <p:tavLst>
                                        <p:tav tm="0">
                                          <p:val>
                                            <p:strVal val="#ppt_x"/>
                                          </p:val>
                                        </p:tav>
                                        <p:tav tm="100000">
                                          <p:val>
                                            <p:strVal val="#ppt_x"/>
                                          </p:val>
                                        </p:tav>
                                      </p:tavLst>
                                    </p:anim>
                                    <p:anim calcmode="lin" valueType="num">
                                      <p:cBhvr>
                                        <p:cTn id="41" dur="1000" fill="hold"/>
                                        <p:tgtEl>
                                          <p:spTgt spid="36"/>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fade">
                                      <p:cBhvr>
                                        <p:cTn id="44" dur="1000"/>
                                        <p:tgtEl>
                                          <p:spTgt spid="23"/>
                                        </p:tgtEl>
                                      </p:cBhvr>
                                    </p:animEffect>
                                    <p:anim calcmode="lin" valueType="num">
                                      <p:cBhvr>
                                        <p:cTn id="45" dur="1000" fill="hold"/>
                                        <p:tgtEl>
                                          <p:spTgt spid="23"/>
                                        </p:tgtEl>
                                        <p:attrNameLst>
                                          <p:attrName>ppt_x</p:attrName>
                                        </p:attrNameLst>
                                      </p:cBhvr>
                                      <p:tavLst>
                                        <p:tav tm="0">
                                          <p:val>
                                            <p:strVal val="#ppt_x"/>
                                          </p:val>
                                        </p:tav>
                                        <p:tav tm="100000">
                                          <p:val>
                                            <p:strVal val="#ppt_x"/>
                                          </p:val>
                                        </p:tav>
                                      </p:tavLst>
                                    </p:anim>
                                    <p:anim calcmode="lin" valueType="num">
                                      <p:cBhvr>
                                        <p:cTn id="46" dur="1000" fill="hold"/>
                                        <p:tgtEl>
                                          <p:spTgt spid="23"/>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p:bldP spid="19" grpId="0"/>
      <p:bldP spid="13" grpId="0" animBg="1"/>
      <p:bldP spid="21" grpId="0" animBg="1"/>
      <p:bldP spid="22" grpId="0" animBg="1"/>
      <p:bldP spid="2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Unvan 1"/>
          <p:cNvSpPr>
            <a:spLocks noGrp="1"/>
          </p:cNvSpPr>
          <p:nvPr>
            <p:ph type="title"/>
          </p:nvPr>
        </p:nvSpPr>
        <p:spPr>
          <a:xfrm>
            <a:off x="120445" y="348300"/>
            <a:ext cx="3979917" cy="432210"/>
          </a:xfrm>
        </p:spPr>
        <p:txBody>
          <a:bodyPr>
            <a:normAutofit/>
          </a:bodyPr>
          <a:lstStyle/>
          <a:p>
            <a:r>
              <a:rPr lang="tr-TR" sz="2000" dirty="0"/>
              <a:t>ÜRÜN ÇIKTILARI</a:t>
            </a:r>
          </a:p>
        </p:txBody>
      </p:sp>
      <p:sp>
        <p:nvSpPr>
          <p:cNvPr id="19" name="Metin kutusu 18"/>
          <p:cNvSpPr txBox="1"/>
          <p:nvPr/>
        </p:nvSpPr>
        <p:spPr>
          <a:xfrm>
            <a:off x="4944" y="868695"/>
            <a:ext cx="4307174" cy="938719"/>
          </a:xfrm>
          <a:prstGeom prst="rect">
            <a:avLst/>
          </a:prstGeom>
          <a:noFill/>
        </p:spPr>
        <p:txBody>
          <a:bodyPr wrap="square" rtlCol="0">
            <a:spAutoFit/>
          </a:bodyPr>
          <a:lstStyle/>
          <a:p>
            <a:pPr marL="171450" indent="-171450" algn="just">
              <a:buFontTx/>
              <a:buChar char="-"/>
            </a:pPr>
            <a:r>
              <a:rPr lang="tr-TR" sz="1100" dirty="0"/>
              <a:t>Yapılan üretimlere istinaden ürün barkodu </a:t>
            </a:r>
            <a:r>
              <a:rPr lang="tr-TR" sz="1100" dirty="0" err="1"/>
              <a:t>kayıtsal</a:t>
            </a:r>
            <a:r>
              <a:rPr lang="tr-TR" sz="1100" dirty="0"/>
              <a:t> işlemler ile birlikte aynı anda basılabilir.</a:t>
            </a:r>
          </a:p>
          <a:p>
            <a:pPr marL="171450" indent="-171450" algn="just">
              <a:buFontTx/>
              <a:buChar char="-"/>
            </a:pPr>
            <a:endParaRPr lang="tr-TR" sz="1100" dirty="0"/>
          </a:p>
          <a:p>
            <a:pPr marL="171450" indent="-171450" algn="just">
              <a:buFontTx/>
              <a:buChar char="-"/>
            </a:pPr>
            <a:r>
              <a:rPr lang="tr-TR" sz="1100" dirty="0"/>
              <a:t>Mevcutta kalite süreci olması durumunda kalite sertifikası da anında basılabilir.</a:t>
            </a:r>
          </a:p>
        </p:txBody>
      </p:sp>
      <p:pic>
        <p:nvPicPr>
          <p:cNvPr id="8" name="Resim 7"/>
          <p:cNvPicPr>
            <a:picLocks noChangeAspect="1"/>
          </p:cNvPicPr>
          <p:nvPr/>
        </p:nvPicPr>
        <p:blipFill>
          <a:blip r:embed="rId3"/>
          <a:stretch>
            <a:fillRect/>
          </a:stretch>
        </p:blipFill>
        <p:spPr>
          <a:xfrm>
            <a:off x="194906" y="1973179"/>
            <a:ext cx="4004990" cy="2960346"/>
          </a:xfrm>
          <a:prstGeom prst="rect">
            <a:avLst/>
          </a:prstGeom>
          <a:ln w="38100" cap="sq">
            <a:solidFill>
              <a:schemeClr val="bg1">
                <a:lumMod val="75000"/>
              </a:schemeClr>
            </a:solidFill>
            <a:prstDash val="solid"/>
            <a:miter lim="800000"/>
          </a:ln>
          <a:effectLst>
            <a:outerShdw blurRad="50800" dist="38100" dir="2700000" algn="tl" rotWithShape="0">
              <a:srgbClr val="000000">
                <a:alpha val="43000"/>
              </a:srgbClr>
            </a:outerShdw>
          </a:effectLst>
        </p:spPr>
      </p:pic>
      <p:pic>
        <p:nvPicPr>
          <p:cNvPr id="2" name="Resim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00418" y="564405"/>
            <a:ext cx="4092603" cy="5759458"/>
          </a:xfrm>
          <a:prstGeom prst="rect">
            <a:avLst/>
          </a:prstGeom>
          <a:ln w="38100" cap="sq">
            <a:solidFill>
              <a:schemeClr val="bg1">
                <a:lumMod val="75000"/>
              </a:schemeClr>
            </a:solidFill>
            <a:prstDash val="solid"/>
            <a:miter lim="800000"/>
          </a:ln>
          <a:effectLst>
            <a:outerShdw blurRad="50800" dist="38100" dir="2700000" algn="tl" rotWithShape="0">
              <a:srgbClr val="000000">
                <a:alpha val="43000"/>
              </a:srgbClr>
            </a:outerShdw>
          </a:effectLst>
        </p:spPr>
      </p:pic>
      <p:pic>
        <p:nvPicPr>
          <p:cNvPr id="4" name="Resim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93077" y="1555837"/>
            <a:ext cx="3316511" cy="2334970"/>
          </a:xfrm>
          <a:prstGeom prst="rect">
            <a:avLst/>
          </a:prstGeom>
          <a:ln w="38100" cap="sq">
            <a:solidFill>
              <a:schemeClr val="bg1">
                <a:lumMod val="75000"/>
              </a:schemeClr>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0254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1000"/>
                                        <p:tgtEl>
                                          <p:spTgt spid="19"/>
                                        </p:tgtEl>
                                      </p:cBhvr>
                                    </p:animEffect>
                                    <p:anim calcmode="lin" valueType="num">
                                      <p:cBhvr>
                                        <p:cTn id="15" dur="1000" fill="hold"/>
                                        <p:tgtEl>
                                          <p:spTgt spid="19"/>
                                        </p:tgtEl>
                                        <p:attrNameLst>
                                          <p:attrName>ppt_x</p:attrName>
                                        </p:attrNameLst>
                                      </p:cBhvr>
                                      <p:tavLst>
                                        <p:tav tm="0">
                                          <p:val>
                                            <p:strVal val="#ppt_x"/>
                                          </p:val>
                                        </p:tav>
                                        <p:tav tm="100000">
                                          <p:val>
                                            <p:strVal val="#ppt_x"/>
                                          </p:val>
                                        </p:tav>
                                      </p:tavLst>
                                    </p:anim>
                                    <p:anim calcmode="lin" valueType="num">
                                      <p:cBhvr>
                                        <p:cTn id="16" dur="1000" fill="hold"/>
                                        <p:tgtEl>
                                          <p:spTgt spid="19"/>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1000"/>
                                        <p:tgtEl>
                                          <p:spTgt spid="2"/>
                                        </p:tgtEl>
                                      </p:cBhvr>
                                    </p:animEffect>
                                    <p:anim calcmode="lin" valueType="num">
                                      <p:cBhvr>
                                        <p:cTn id="25" dur="1000" fill="hold"/>
                                        <p:tgtEl>
                                          <p:spTgt spid="2"/>
                                        </p:tgtEl>
                                        <p:attrNameLst>
                                          <p:attrName>ppt_x</p:attrName>
                                        </p:attrNameLst>
                                      </p:cBhvr>
                                      <p:tavLst>
                                        <p:tav tm="0">
                                          <p:val>
                                            <p:strVal val="#ppt_x"/>
                                          </p:val>
                                        </p:tav>
                                        <p:tav tm="100000">
                                          <p:val>
                                            <p:strVal val="#ppt_x"/>
                                          </p:val>
                                        </p:tav>
                                      </p:tavLst>
                                    </p:anim>
                                    <p:anim calcmode="lin" valueType="num">
                                      <p:cBhvr>
                                        <p:cTn id="26" dur="1000" fill="hold"/>
                                        <p:tgtEl>
                                          <p:spTgt spid="2"/>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1000"/>
                                        <p:tgtEl>
                                          <p:spTgt spid="4"/>
                                        </p:tgtEl>
                                      </p:cBhvr>
                                    </p:animEffect>
                                    <p:anim calcmode="lin" valueType="num">
                                      <p:cBhvr>
                                        <p:cTn id="30" dur="1000" fill="hold"/>
                                        <p:tgtEl>
                                          <p:spTgt spid="4"/>
                                        </p:tgtEl>
                                        <p:attrNameLst>
                                          <p:attrName>ppt_x</p:attrName>
                                        </p:attrNameLst>
                                      </p:cBhvr>
                                      <p:tavLst>
                                        <p:tav tm="0">
                                          <p:val>
                                            <p:strVal val="#ppt_x"/>
                                          </p:val>
                                        </p:tav>
                                        <p:tav tm="100000">
                                          <p:val>
                                            <p:strVal val="#ppt_x"/>
                                          </p:val>
                                        </p:tav>
                                      </p:tavLst>
                                    </p:anim>
                                    <p:anim calcmode="lin" valueType="num">
                                      <p:cBhvr>
                                        <p:cTn id="3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Resim 17"/>
          <p:cNvPicPr>
            <a:picLocks noChangeAspect="1"/>
          </p:cNvPicPr>
          <p:nvPr/>
        </p:nvPicPr>
        <p:blipFill>
          <a:blip r:embed="rId3"/>
          <a:stretch>
            <a:fillRect/>
          </a:stretch>
        </p:blipFill>
        <p:spPr>
          <a:xfrm>
            <a:off x="3921749" y="674085"/>
            <a:ext cx="7485394" cy="4099580"/>
          </a:xfrm>
          <a:prstGeom prst="rect">
            <a:avLst/>
          </a:prstGeom>
          <a:ln w="38100" cap="sq">
            <a:solidFill>
              <a:schemeClr val="bg1">
                <a:lumMod val="75000"/>
              </a:schemeClr>
            </a:solidFill>
            <a:prstDash val="solid"/>
            <a:miter lim="800000"/>
          </a:ln>
          <a:effectLst>
            <a:outerShdw blurRad="50800" dist="38100" dir="2700000" algn="tl" rotWithShape="0">
              <a:srgbClr val="000000">
                <a:alpha val="43000"/>
              </a:srgbClr>
            </a:outerShdw>
          </a:effectLst>
        </p:spPr>
      </p:pic>
      <p:sp>
        <p:nvSpPr>
          <p:cNvPr id="2" name="Unvan 1"/>
          <p:cNvSpPr>
            <a:spLocks noGrp="1"/>
          </p:cNvSpPr>
          <p:nvPr>
            <p:ph type="title"/>
          </p:nvPr>
        </p:nvSpPr>
        <p:spPr>
          <a:xfrm>
            <a:off x="469192" y="674085"/>
            <a:ext cx="2250702" cy="478265"/>
          </a:xfrm>
        </p:spPr>
        <p:txBody>
          <a:bodyPr>
            <a:normAutofit/>
          </a:bodyPr>
          <a:lstStyle/>
          <a:p>
            <a:r>
              <a:rPr lang="tr-TR" sz="2000" dirty="0"/>
              <a:t>İŞ EMRİ ÜRETİM</a:t>
            </a:r>
          </a:p>
        </p:txBody>
      </p:sp>
      <p:sp>
        <p:nvSpPr>
          <p:cNvPr id="14" name="Metin kutusu 13"/>
          <p:cNvSpPr txBox="1"/>
          <p:nvPr/>
        </p:nvSpPr>
        <p:spPr>
          <a:xfrm>
            <a:off x="457329" y="1664941"/>
            <a:ext cx="2464625" cy="3600986"/>
          </a:xfrm>
          <a:prstGeom prst="rect">
            <a:avLst/>
          </a:prstGeom>
          <a:noFill/>
        </p:spPr>
        <p:txBody>
          <a:bodyPr wrap="square" rtlCol="0">
            <a:spAutoFit/>
          </a:bodyPr>
          <a:lstStyle/>
          <a:p>
            <a:r>
              <a:rPr lang="tr-TR" sz="1200" dirty="0"/>
              <a:t>Seçilen iş emrine bağlı olarak üretilecek ürün bilgisi açıklamasıyla beraber ekrana gelmektedir. Planlanan üretilen ve kalan bilgisi izlenebilmektedir.</a:t>
            </a:r>
          </a:p>
          <a:p>
            <a:endParaRPr lang="tr-TR" sz="1200" dirty="0"/>
          </a:p>
          <a:p>
            <a:endParaRPr lang="tr-TR" sz="1200" dirty="0"/>
          </a:p>
          <a:p>
            <a:endParaRPr lang="tr-TR" sz="1200" dirty="0"/>
          </a:p>
          <a:p>
            <a:r>
              <a:rPr lang="tr-TR" sz="1200" dirty="0"/>
              <a:t>Üretim palet, kutu, çuval gibi herhangi bir kap içine gerçekleştirilebilir. Bu durumda palet oluşturularak ilgili palet seçilir ve üretim yapılır.</a:t>
            </a:r>
          </a:p>
          <a:p>
            <a:endParaRPr lang="tr-TR" sz="1200" dirty="0"/>
          </a:p>
          <a:p>
            <a:r>
              <a:rPr lang="tr-TR" sz="1200" dirty="0"/>
              <a:t>Üretim kaydı için miktar bilgisi girilir üretilen ürün anında etiketlenir yada toplu olarak eklendikten sonra hepsi birden basılabilir. Hatalı ürün girişi ilgili butondan yapılabilir.</a:t>
            </a:r>
          </a:p>
        </p:txBody>
      </p:sp>
      <p:sp>
        <p:nvSpPr>
          <p:cNvPr id="45" name="Unvan 1"/>
          <p:cNvSpPr txBox="1">
            <a:spLocks/>
          </p:cNvSpPr>
          <p:nvPr/>
        </p:nvSpPr>
        <p:spPr>
          <a:xfrm>
            <a:off x="435905" y="2810352"/>
            <a:ext cx="3186522" cy="386156"/>
          </a:xfrm>
          <a:prstGeom prst="rect">
            <a:avLst/>
          </a:prstGeom>
        </p:spPr>
        <p:txBody>
          <a:bodyPr vert="horz" lIns="91440" tIns="45720" rIns="91440" bIns="45720" rtlCol="0" anchor="t">
            <a:normAutofit fontScale="975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sz="1600" dirty="0"/>
              <a:t>Ürün Yönetimi</a:t>
            </a:r>
          </a:p>
        </p:txBody>
      </p:sp>
      <p:pic>
        <p:nvPicPr>
          <p:cNvPr id="41" name="İçerik Yer Tutucusu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37879" y="5112876"/>
            <a:ext cx="1921131" cy="1617754"/>
          </a:xfrm>
          <a:prstGeom prst="rect">
            <a:avLst/>
          </a:prstGeom>
          <a:effectLst>
            <a:glow rad="228600">
              <a:schemeClr val="accent6">
                <a:satMod val="175000"/>
                <a:alpha val="40000"/>
              </a:schemeClr>
            </a:glow>
          </a:effectLst>
        </p:spPr>
      </p:pic>
      <p:sp>
        <p:nvSpPr>
          <p:cNvPr id="20" name="Yuvarlatılmış Dikdörtgen 19"/>
          <p:cNvSpPr/>
          <p:nvPr/>
        </p:nvSpPr>
        <p:spPr>
          <a:xfrm>
            <a:off x="5882161" y="856983"/>
            <a:ext cx="3670053" cy="112638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3" name="Yuvarlatılmış Dikdörtgen 22"/>
          <p:cNvSpPr/>
          <p:nvPr/>
        </p:nvSpPr>
        <p:spPr>
          <a:xfrm>
            <a:off x="3980926" y="2312759"/>
            <a:ext cx="3725990" cy="124687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26" name="Düz Ok Bağlayıcısı 25"/>
          <p:cNvCxnSpPr/>
          <p:nvPr/>
        </p:nvCxnSpPr>
        <p:spPr>
          <a:xfrm flipV="1">
            <a:off x="2921954" y="1473874"/>
            <a:ext cx="2872454" cy="63405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Düz Ok Bağlayıcısı 27"/>
          <p:cNvCxnSpPr/>
          <p:nvPr/>
        </p:nvCxnSpPr>
        <p:spPr>
          <a:xfrm flipV="1">
            <a:off x="2793908" y="4166647"/>
            <a:ext cx="1170688" cy="32222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Düz Ok Bağlayıcısı 28"/>
          <p:cNvCxnSpPr>
            <a:endCxn id="23" idx="1"/>
          </p:cNvCxnSpPr>
          <p:nvPr/>
        </p:nvCxnSpPr>
        <p:spPr>
          <a:xfrm flipV="1">
            <a:off x="2793908" y="2936194"/>
            <a:ext cx="1187018" cy="62343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Düz Ok Bağlayıcısı 31"/>
          <p:cNvCxnSpPr>
            <a:endCxn id="41" idx="0"/>
          </p:cNvCxnSpPr>
          <p:nvPr/>
        </p:nvCxnSpPr>
        <p:spPr>
          <a:xfrm flipH="1">
            <a:off x="6098445" y="3838892"/>
            <a:ext cx="320825" cy="127398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4" name="Yuvarlatılmış Dikdörtgen 23"/>
          <p:cNvSpPr/>
          <p:nvPr/>
        </p:nvSpPr>
        <p:spPr>
          <a:xfrm>
            <a:off x="3972761" y="3559629"/>
            <a:ext cx="3725990" cy="121403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4" name="Unvan 1"/>
          <p:cNvSpPr txBox="1">
            <a:spLocks/>
          </p:cNvSpPr>
          <p:nvPr/>
        </p:nvSpPr>
        <p:spPr>
          <a:xfrm>
            <a:off x="469192" y="1379498"/>
            <a:ext cx="3327059" cy="386156"/>
          </a:xfrm>
          <a:prstGeom prst="rect">
            <a:avLst/>
          </a:prstGeom>
        </p:spPr>
        <p:txBody>
          <a:bodyPr vert="horz" lIns="91440" tIns="45720" rIns="91440" bIns="45720" rtlCol="0" anchor="t">
            <a:normAutofit fontScale="975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sz="1600" dirty="0"/>
              <a:t>Ürün Bilgisi – Üretilen Takibi</a:t>
            </a:r>
          </a:p>
        </p:txBody>
      </p:sp>
    </p:spTree>
    <p:extLst>
      <p:ext uri="{BB962C8B-B14F-4D97-AF65-F5344CB8AC3E}">
        <p14:creationId xmlns:p14="http://schemas.microsoft.com/office/powerpoint/2010/main" val="2042120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5"/>
                                        </p:tgtEl>
                                        <p:attrNameLst>
                                          <p:attrName>style.visibility</p:attrName>
                                        </p:attrNameLst>
                                      </p:cBhvr>
                                      <p:to>
                                        <p:strVal val="visible"/>
                                      </p:to>
                                    </p:set>
                                    <p:animEffect transition="in" filter="fade">
                                      <p:cBhvr>
                                        <p:cTn id="14" dur="1000"/>
                                        <p:tgtEl>
                                          <p:spTgt spid="45"/>
                                        </p:tgtEl>
                                      </p:cBhvr>
                                    </p:animEffect>
                                    <p:anim calcmode="lin" valueType="num">
                                      <p:cBhvr>
                                        <p:cTn id="15" dur="1000" fill="hold"/>
                                        <p:tgtEl>
                                          <p:spTgt spid="45"/>
                                        </p:tgtEl>
                                        <p:attrNameLst>
                                          <p:attrName>ppt_x</p:attrName>
                                        </p:attrNameLst>
                                      </p:cBhvr>
                                      <p:tavLst>
                                        <p:tav tm="0">
                                          <p:val>
                                            <p:strVal val="#ppt_x"/>
                                          </p:val>
                                        </p:tav>
                                        <p:tav tm="100000">
                                          <p:val>
                                            <p:strVal val="#ppt_x"/>
                                          </p:val>
                                        </p:tav>
                                      </p:tavLst>
                                    </p:anim>
                                    <p:anim calcmode="lin" valueType="num">
                                      <p:cBhvr>
                                        <p:cTn id="16" dur="1000" fill="hold"/>
                                        <p:tgtEl>
                                          <p:spTgt spid="45"/>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anim calcmode="lin" valueType="num">
                                      <p:cBhvr>
                                        <p:cTn id="20" dur="1000" fill="hold"/>
                                        <p:tgtEl>
                                          <p:spTgt spid="14"/>
                                        </p:tgtEl>
                                        <p:attrNameLst>
                                          <p:attrName>ppt_x</p:attrName>
                                        </p:attrNameLst>
                                      </p:cBhvr>
                                      <p:tavLst>
                                        <p:tav tm="0">
                                          <p:val>
                                            <p:strVal val="#ppt_x"/>
                                          </p:val>
                                        </p:tav>
                                        <p:tav tm="100000">
                                          <p:val>
                                            <p:strVal val="#ppt_x"/>
                                          </p:val>
                                        </p:tav>
                                      </p:tavLst>
                                    </p:anim>
                                    <p:anim calcmode="lin" valueType="num">
                                      <p:cBhvr>
                                        <p:cTn id="21" dur="1000" fill="hold"/>
                                        <p:tgtEl>
                                          <p:spTgt spid="14"/>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fade">
                                      <p:cBhvr>
                                        <p:cTn id="24" dur="1000"/>
                                        <p:tgtEl>
                                          <p:spTgt spid="41"/>
                                        </p:tgtEl>
                                      </p:cBhvr>
                                    </p:animEffect>
                                    <p:anim calcmode="lin" valueType="num">
                                      <p:cBhvr>
                                        <p:cTn id="25" dur="1000" fill="hold"/>
                                        <p:tgtEl>
                                          <p:spTgt spid="41"/>
                                        </p:tgtEl>
                                        <p:attrNameLst>
                                          <p:attrName>ppt_x</p:attrName>
                                        </p:attrNameLst>
                                      </p:cBhvr>
                                      <p:tavLst>
                                        <p:tav tm="0">
                                          <p:val>
                                            <p:strVal val="#ppt_x"/>
                                          </p:val>
                                        </p:tav>
                                        <p:tav tm="100000">
                                          <p:val>
                                            <p:strVal val="#ppt_x"/>
                                          </p:val>
                                        </p:tav>
                                      </p:tavLst>
                                    </p:anim>
                                    <p:anim calcmode="lin" valueType="num">
                                      <p:cBhvr>
                                        <p:cTn id="26" dur="1000" fill="hold"/>
                                        <p:tgtEl>
                                          <p:spTgt spid="41"/>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1000"/>
                                        <p:tgtEl>
                                          <p:spTgt spid="20"/>
                                        </p:tgtEl>
                                      </p:cBhvr>
                                    </p:animEffect>
                                    <p:anim calcmode="lin" valueType="num">
                                      <p:cBhvr>
                                        <p:cTn id="30" dur="1000" fill="hold"/>
                                        <p:tgtEl>
                                          <p:spTgt spid="20"/>
                                        </p:tgtEl>
                                        <p:attrNameLst>
                                          <p:attrName>ppt_x</p:attrName>
                                        </p:attrNameLst>
                                      </p:cBhvr>
                                      <p:tavLst>
                                        <p:tav tm="0">
                                          <p:val>
                                            <p:strVal val="#ppt_x"/>
                                          </p:val>
                                        </p:tav>
                                        <p:tav tm="100000">
                                          <p:val>
                                            <p:strVal val="#ppt_x"/>
                                          </p:val>
                                        </p:tav>
                                      </p:tavLst>
                                    </p:anim>
                                    <p:anim calcmode="lin" valueType="num">
                                      <p:cBhvr>
                                        <p:cTn id="31" dur="1000" fill="hold"/>
                                        <p:tgtEl>
                                          <p:spTgt spid="20"/>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fade">
                                      <p:cBhvr>
                                        <p:cTn id="34" dur="1000"/>
                                        <p:tgtEl>
                                          <p:spTgt spid="26"/>
                                        </p:tgtEl>
                                      </p:cBhvr>
                                    </p:animEffect>
                                    <p:anim calcmode="lin" valueType="num">
                                      <p:cBhvr>
                                        <p:cTn id="35" dur="1000" fill="hold"/>
                                        <p:tgtEl>
                                          <p:spTgt spid="26"/>
                                        </p:tgtEl>
                                        <p:attrNameLst>
                                          <p:attrName>ppt_x</p:attrName>
                                        </p:attrNameLst>
                                      </p:cBhvr>
                                      <p:tavLst>
                                        <p:tav tm="0">
                                          <p:val>
                                            <p:strVal val="#ppt_x"/>
                                          </p:val>
                                        </p:tav>
                                        <p:tav tm="100000">
                                          <p:val>
                                            <p:strVal val="#ppt_x"/>
                                          </p:val>
                                        </p:tav>
                                      </p:tavLst>
                                    </p:anim>
                                    <p:anim calcmode="lin" valueType="num">
                                      <p:cBhvr>
                                        <p:cTn id="36" dur="1000" fill="hold"/>
                                        <p:tgtEl>
                                          <p:spTgt spid="26"/>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fade">
                                      <p:cBhvr>
                                        <p:cTn id="44" dur="1000"/>
                                        <p:tgtEl>
                                          <p:spTgt spid="23"/>
                                        </p:tgtEl>
                                      </p:cBhvr>
                                    </p:animEffect>
                                    <p:anim calcmode="lin" valueType="num">
                                      <p:cBhvr>
                                        <p:cTn id="45" dur="1000" fill="hold"/>
                                        <p:tgtEl>
                                          <p:spTgt spid="23"/>
                                        </p:tgtEl>
                                        <p:attrNameLst>
                                          <p:attrName>ppt_x</p:attrName>
                                        </p:attrNameLst>
                                      </p:cBhvr>
                                      <p:tavLst>
                                        <p:tav tm="0">
                                          <p:val>
                                            <p:strVal val="#ppt_x"/>
                                          </p:val>
                                        </p:tav>
                                        <p:tav tm="100000">
                                          <p:val>
                                            <p:strVal val="#ppt_x"/>
                                          </p:val>
                                        </p:tav>
                                      </p:tavLst>
                                    </p:anim>
                                    <p:anim calcmode="lin" valueType="num">
                                      <p:cBhvr>
                                        <p:cTn id="46" dur="1000" fill="hold"/>
                                        <p:tgtEl>
                                          <p:spTgt spid="23"/>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fade">
                                      <p:cBhvr>
                                        <p:cTn id="49" dur="1000"/>
                                        <p:tgtEl>
                                          <p:spTgt spid="32"/>
                                        </p:tgtEl>
                                      </p:cBhvr>
                                    </p:animEffect>
                                    <p:anim calcmode="lin" valueType="num">
                                      <p:cBhvr>
                                        <p:cTn id="50" dur="1000" fill="hold"/>
                                        <p:tgtEl>
                                          <p:spTgt spid="32"/>
                                        </p:tgtEl>
                                        <p:attrNameLst>
                                          <p:attrName>ppt_x</p:attrName>
                                        </p:attrNameLst>
                                      </p:cBhvr>
                                      <p:tavLst>
                                        <p:tav tm="0">
                                          <p:val>
                                            <p:strVal val="#ppt_x"/>
                                          </p:val>
                                        </p:tav>
                                        <p:tav tm="100000">
                                          <p:val>
                                            <p:strVal val="#ppt_x"/>
                                          </p:val>
                                        </p:tav>
                                      </p:tavLst>
                                    </p:anim>
                                    <p:anim calcmode="lin" valueType="num">
                                      <p:cBhvr>
                                        <p:cTn id="51" dur="1000" fill="hold"/>
                                        <p:tgtEl>
                                          <p:spTgt spid="32"/>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fade">
                                      <p:cBhvr>
                                        <p:cTn id="54" dur="1000"/>
                                        <p:tgtEl>
                                          <p:spTgt spid="29"/>
                                        </p:tgtEl>
                                      </p:cBhvr>
                                    </p:animEffect>
                                    <p:anim calcmode="lin" valueType="num">
                                      <p:cBhvr>
                                        <p:cTn id="55" dur="1000" fill="hold"/>
                                        <p:tgtEl>
                                          <p:spTgt spid="29"/>
                                        </p:tgtEl>
                                        <p:attrNameLst>
                                          <p:attrName>ppt_x</p:attrName>
                                        </p:attrNameLst>
                                      </p:cBhvr>
                                      <p:tavLst>
                                        <p:tav tm="0">
                                          <p:val>
                                            <p:strVal val="#ppt_x"/>
                                          </p:val>
                                        </p:tav>
                                        <p:tav tm="100000">
                                          <p:val>
                                            <p:strVal val="#ppt_x"/>
                                          </p:val>
                                        </p:tav>
                                      </p:tavLst>
                                    </p:anim>
                                    <p:anim calcmode="lin" valueType="num">
                                      <p:cBhvr>
                                        <p:cTn id="56" dur="1000" fill="hold"/>
                                        <p:tgtEl>
                                          <p:spTgt spid="29"/>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fade">
                                      <p:cBhvr>
                                        <p:cTn id="59" dur="1000"/>
                                        <p:tgtEl>
                                          <p:spTgt spid="24"/>
                                        </p:tgtEl>
                                      </p:cBhvr>
                                    </p:animEffect>
                                    <p:anim calcmode="lin" valueType="num">
                                      <p:cBhvr>
                                        <p:cTn id="60" dur="1000" fill="hold"/>
                                        <p:tgtEl>
                                          <p:spTgt spid="24"/>
                                        </p:tgtEl>
                                        <p:attrNameLst>
                                          <p:attrName>ppt_x</p:attrName>
                                        </p:attrNameLst>
                                      </p:cBhvr>
                                      <p:tavLst>
                                        <p:tav tm="0">
                                          <p:val>
                                            <p:strVal val="#ppt_x"/>
                                          </p:val>
                                        </p:tav>
                                        <p:tav tm="100000">
                                          <p:val>
                                            <p:strVal val="#ppt_x"/>
                                          </p:val>
                                        </p:tav>
                                      </p:tavLst>
                                    </p:anim>
                                    <p:anim calcmode="lin" valueType="num">
                                      <p:cBhvr>
                                        <p:cTn id="61" dur="1000" fill="hold"/>
                                        <p:tgtEl>
                                          <p:spTgt spid="24"/>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44"/>
                                        </p:tgtEl>
                                        <p:attrNameLst>
                                          <p:attrName>style.visibility</p:attrName>
                                        </p:attrNameLst>
                                      </p:cBhvr>
                                      <p:to>
                                        <p:strVal val="visible"/>
                                      </p:to>
                                    </p:set>
                                    <p:animEffect transition="in" filter="fade">
                                      <p:cBhvr>
                                        <p:cTn id="64" dur="1000"/>
                                        <p:tgtEl>
                                          <p:spTgt spid="44"/>
                                        </p:tgtEl>
                                      </p:cBhvr>
                                    </p:animEffect>
                                    <p:anim calcmode="lin" valueType="num">
                                      <p:cBhvr>
                                        <p:cTn id="65" dur="1000" fill="hold"/>
                                        <p:tgtEl>
                                          <p:spTgt spid="44"/>
                                        </p:tgtEl>
                                        <p:attrNameLst>
                                          <p:attrName>ppt_x</p:attrName>
                                        </p:attrNameLst>
                                      </p:cBhvr>
                                      <p:tavLst>
                                        <p:tav tm="0">
                                          <p:val>
                                            <p:strVal val="#ppt_x"/>
                                          </p:val>
                                        </p:tav>
                                        <p:tav tm="100000">
                                          <p:val>
                                            <p:strVal val="#ppt_x"/>
                                          </p:val>
                                        </p:tav>
                                      </p:tavLst>
                                    </p:anim>
                                    <p:anim calcmode="lin" valueType="num">
                                      <p:cBhvr>
                                        <p:cTn id="66"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p:bldP spid="45" grpId="0"/>
      <p:bldP spid="20" grpId="0" animBg="1"/>
      <p:bldP spid="23" grpId="0" animBg="1"/>
      <p:bldP spid="24" grpId="0" animBg="1"/>
      <p:bldP spid="4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329" y="506473"/>
            <a:ext cx="8225408" cy="751687"/>
          </a:xfrm>
        </p:spPr>
        <p:txBody>
          <a:bodyPr>
            <a:normAutofit/>
          </a:bodyPr>
          <a:lstStyle/>
          <a:p>
            <a:r>
              <a:rPr lang="tr-TR" sz="2000" dirty="0"/>
              <a:t>İŞ EMRİ ÜRETİM</a:t>
            </a:r>
          </a:p>
        </p:txBody>
      </p:sp>
      <p:sp>
        <p:nvSpPr>
          <p:cNvPr id="35" name="Unvan 1"/>
          <p:cNvSpPr txBox="1">
            <a:spLocks/>
          </p:cNvSpPr>
          <p:nvPr/>
        </p:nvSpPr>
        <p:spPr>
          <a:xfrm>
            <a:off x="457329" y="1227098"/>
            <a:ext cx="3450528" cy="386156"/>
          </a:xfrm>
          <a:prstGeom prst="rect">
            <a:avLst/>
          </a:prstGeom>
        </p:spPr>
        <p:txBody>
          <a:bodyPr vert="horz" lIns="91440" tIns="45720" rIns="91440" bIns="45720" rtlCol="0" anchor="t">
            <a:normAutofit fontScale="75000" lnSpcReduction="2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sz="1600" dirty="0"/>
              <a:t>Operasyon Yönetimi – Set </a:t>
            </a:r>
            <a:r>
              <a:rPr lang="tr-TR" sz="1600" dirty="0" err="1"/>
              <a:t>Up</a:t>
            </a:r>
            <a:r>
              <a:rPr lang="tr-TR" sz="1600" dirty="0"/>
              <a:t> / Duraksama Süresi</a:t>
            </a:r>
          </a:p>
        </p:txBody>
      </p:sp>
      <p:sp>
        <p:nvSpPr>
          <p:cNvPr id="13" name="Metin kutusu 12"/>
          <p:cNvSpPr txBox="1"/>
          <p:nvPr/>
        </p:nvSpPr>
        <p:spPr>
          <a:xfrm>
            <a:off x="457329" y="1687347"/>
            <a:ext cx="3050987" cy="2492990"/>
          </a:xfrm>
          <a:prstGeom prst="rect">
            <a:avLst/>
          </a:prstGeom>
          <a:noFill/>
        </p:spPr>
        <p:txBody>
          <a:bodyPr wrap="square" rtlCol="0">
            <a:spAutoFit/>
          </a:bodyPr>
          <a:lstStyle/>
          <a:p>
            <a:pPr marL="342900" indent="-342900">
              <a:buFont typeface="+mj-lt"/>
              <a:buAutoNum type="alphaLcPeriod"/>
            </a:pPr>
            <a:r>
              <a:rPr lang="tr-TR" sz="1200" dirty="0"/>
              <a:t>İlgili iş emrinde seçilen operasyon için varsa kurulum - hazırlık süresi takibi fonksiyonu sunan </a:t>
            </a:r>
            <a:r>
              <a:rPr lang="tr-TR" sz="1200" dirty="0">
                <a:solidFill>
                  <a:srgbClr val="FF0000"/>
                </a:solidFill>
              </a:rPr>
              <a:t>Setup</a:t>
            </a:r>
            <a:r>
              <a:rPr lang="tr-TR" sz="1200" dirty="0"/>
              <a:t> butonu ile açılan Setup Süresi ekranında ilgili kurulum – hazırlık süresini takip etmemize olanak tanır.</a:t>
            </a:r>
          </a:p>
          <a:p>
            <a:pPr marL="342900" indent="-342900">
              <a:buFont typeface="+mj-lt"/>
              <a:buAutoNum type="alphaLcPeriod"/>
            </a:pPr>
            <a:endParaRPr lang="tr-TR" sz="1200" dirty="0"/>
          </a:p>
          <a:p>
            <a:pPr marL="342900" indent="-342900">
              <a:buFont typeface="+mj-lt"/>
              <a:buAutoNum type="alphaLcPeriod"/>
            </a:pPr>
            <a:r>
              <a:rPr lang="tr-TR" sz="1200" dirty="0"/>
              <a:t>Herhangi sebepten yaşanan duraksamalar da </a:t>
            </a:r>
            <a:r>
              <a:rPr lang="tr-TR" sz="1200" dirty="0">
                <a:solidFill>
                  <a:srgbClr val="FF0000"/>
                </a:solidFill>
              </a:rPr>
              <a:t>Durdur </a:t>
            </a:r>
            <a:r>
              <a:rPr lang="tr-TR" sz="1200" dirty="0"/>
              <a:t>butonu ile sebep girişi yapılarak kaydedilebilir. İsteğe bağlı olarak duraksama süresi manuel de girilebilir.</a:t>
            </a:r>
          </a:p>
          <a:p>
            <a:endParaRPr lang="tr-TR" sz="1200" dirty="0"/>
          </a:p>
        </p:txBody>
      </p:sp>
      <p:cxnSp>
        <p:nvCxnSpPr>
          <p:cNvPr id="11" name="Düz Ok Bağlayıcısı 10"/>
          <p:cNvCxnSpPr/>
          <p:nvPr/>
        </p:nvCxnSpPr>
        <p:spPr>
          <a:xfrm flipH="1">
            <a:off x="6539679" y="3705726"/>
            <a:ext cx="1439666" cy="69738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Düz Ok Bağlayıcısı 11"/>
          <p:cNvCxnSpPr/>
          <p:nvPr/>
        </p:nvCxnSpPr>
        <p:spPr>
          <a:xfrm>
            <a:off x="9124749" y="3705726"/>
            <a:ext cx="437263" cy="69738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0" name="Resim 9"/>
          <p:cNvPicPr>
            <a:picLocks noChangeAspect="1"/>
          </p:cNvPicPr>
          <p:nvPr/>
        </p:nvPicPr>
        <p:blipFill>
          <a:blip r:embed="rId3"/>
          <a:stretch>
            <a:fillRect/>
          </a:stretch>
        </p:blipFill>
        <p:spPr>
          <a:xfrm>
            <a:off x="3766628" y="1155778"/>
            <a:ext cx="7485394" cy="3644822"/>
          </a:xfrm>
          <a:prstGeom prst="rect">
            <a:avLst/>
          </a:prstGeom>
          <a:ln w="38100" cap="sq">
            <a:solidFill>
              <a:schemeClr val="bg1">
                <a:lumMod val="75000"/>
              </a:schemeClr>
            </a:solidFill>
            <a:prstDash val="solid"/>
            <a:miter lim="800000"/>
          </a:ln>
          <a:effectLst>
            <a:outerShdw blurRad="50800" dist="38100" dir="2700000" algn="tl" rotWithShape="0">
              <a:srgbClr val="000000">
                <a:alpha val="43000"/>
              </a:srgbClr>
            </a:outerShdw>
          </a:effectLst>
        </p:spPr>
      </p:pic>
      <p:sp>
        <p:nvSpPr>
          <p:cNvPr id="14" name="Yuvarlatılmış Dikdörtgen 13"/>
          <p:cNvSpPr/>
          <p:nvPr/>
        </p:nvSpPr>
        <p:spPr>
          <a:xfrm>
            <a:off x="7493266" y="2562619"/>
            <a:ext cx="3700227" cy="150812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Metin kutusu 14"/>
          <p:cNvSpPr txBox="1"/>
          <p:nvPr/>
        </p:nvSpPr>
        <p:spPr>
          <a:xfrm>
            <a:off x="788752" y="5241491"/>
            <a:ext cx="2464625" cy="1200329"/>
          </a:xfrm>
          <a:prstGeom prst="rect">
            <a:avLst/>
          </a:prstGeom>
          <a:noFill/>
        </p:spPr>
        <p:txBody>
          <a:bodyPr wrap="square" rtlCol="0">
            <a:spAutoFit/>
          </a:bodyPr>
          <a:lstStyle/>
          <a:p>
            <a:r>
              <a:rPr lang="tr-TR" sz="1200" dirty="0"/>
              <a:t>Üretim öncesi setup süreleri operasyon başla durakla bitir kısmından sebepleri ile birlikte operasyon kaydı oluşturulabilir, kalite süreci için numune örnek alınabilir.</a:t>
            </a:r>
          </a:p>
        </p:txBody>
      </p:sp>
      <p:pic>
        <p:nvPicPr>
          <p:cNvPr id="16" name="Resim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97350" y="5123379"/>
            <a:ext cx="1888614" cy="1410368"/>
          </a:xfrm>
          <a:prstGeom prst="rect">
            <a:avLst/>
          </a:prstGeom>
          <a:effectLst>
            <a:glow rad="228600">
              <a:schemeClr val="accent6">
                <a:satMod val="175000"/>
                <a:alpha val="40000"/>
              </a:schemeClr>
            </a:glow>
          </a:effectLst>
        </p:spPr>
      </p:pic>
      <p:pic>
        <p:nvPicPr>
          <p:cNvPr id="17" name="Resim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01392" y="5112898"/>
            <a:ext cx="1912106" cy="1420849"/>
          </a:xfrm>
          <a:prstGeom prst="rect">
            <a:avLst/>
          </a:prstGeom>
          <a:effectLst>
            <a:glow rad="228600">
              <a:schemeClr val="accent6">
                <a:satMod val="175000"/>
                <a:alpha val="40000"/>
              </a:schemeClr>
            </a:glow>
          </a:effectLst>
        </p:spPr>
      </p:pic>
    </p:spTree>
    <p:extLst>
      <p:ext uri="{BB962C8B-B14F-4D97-AF65-F5344CB8AC3E}">
        <p14:creationId xmlns:p14="http://schemas.microsoft.com/office/powerpoint/2010/main" val="2079366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5"/>
                                        </p:tgtEl>
                                        <p:attrNameLst>
                                          <p:attrName>style.visibility</p:attrName>
                                        </p:attrNameLst>
                                      </p:cBhvr>
                                      <p:to>
                                        <p:strVal val="visible"/>
                                      </p:to>
                                    </p:set>
                                    <p:animEffect transition="in" filter="fade">
                                      <p:cBhvr>
                                        <p:cTn id="14" dur="1000"/>
                                        <p:tgtEl>
                                          <p:spTgt spid="35"/>
                                        </p:tgtEl>
                                      </p:cBhvr>
                                    </p:animEffect>
                                    <p:anim calcmode="lin" valueType="num">
                                      <p:cBhvr>
                                        <p:cTn id="15" dur="1000" fill="hold"/>
                                        <p:tgtEl>
                                          <p:spTgt spid="35"/>
                                        </p:tgtEl>
                                        <p:attrNameLst>
                                          <p:attrName>ppt_x</p:attrName>
                                        </p:attrNameLst>
                                      </p:cBhvr>
                                      <p:tavLst>
                                        <p:tav tm="0">
                                          <p:val>
                                            <p:strVal val="#ppt_x"/>
                                          </p:val>
                                        </p:tav>
                                        <p:tav tm="100000">
                                          <p:val>
                                            <p:strVal val="#ppt_x"/>
                                          </p:val>
                                        </p:tav>
                                      </p:tavLst>
                                    </p:anim>
                                    <p:anim calcmode="lin" valueType="num">
                                      <p:cBhvr>
                                        <p:cTn id="16" dur="1000" fill="hold"/>
                                        <p:tgtEl>
                                          <p:spTgt spid="35"/>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1000" fill="hold"/>
                                        <p:tgtEl>
                                          <p:spTgt spid="13"/>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1000"/>
                                        <p:tgtEl>
                                          <p:spTgt spid="11"/>
                                        </p:tgtEl>
                                      </p:cBhvr>
                                    </p:animEffect>
                                    <p:anim calcmode="lin" valueType="num">
                                      <p:cBhvr>
                                        <p:cTn id="25" dur="1000" fill="hold"/>
                                        <p:tgtEl>
                                          <p:spTgt spid="11"/>
                                        </p:tgtEl>
                                        <p:attrNameLst>
                                          <p:attrName>ppt_x</p:attrName>
                                        </p:attrNameLst>
                                      </p:cBhvr>
                                      <p:tavLst>
                                        <p:tav tm="0">
                                          <p:val>
                                            <p:strVal val="#ppt_x"/>
                                          </p:val>
                                        </p:tav>
                                        <p:tav tm="100000">
                                          <p:val>
                                            <p:strVal val="#ppt_x"/>
                                          </p:val>
                                        </p:tav>
                                      </p:tavLst>
                                    </p:anim>
                                    <p:anim calcmode="lin" valueType="num">
                                      <p:cBhvr>
                                        <p:cTn id="26" dur="1000" fill="hold"/>
                                        <p:tgtEl>
                                          <p:spTgt spid="1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1000" fill="hold"/>
                                        <p:tgtEl>
                                          <p:spTgt spid="12"/>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1000"/>
                                        <p:tgtEl>
                                          <p:spTgt spid="15"/>
                                        </p:tgtEl>
                                      </p:cBhvr>
                                    </p:animEffect>
                                    <p:anim calcmode="lin" valueType="num">
                                      <p:cBhvr>
                                        <p:cTn id="40" dur="1000" fill="hold"/>
                                        <p:tgtEl>
                                          <p:spTgt spid="15"/>
                                        </p:tgtEl>
                                        <p:attrNameLst>
                                          <p:attrName>ppt_x</p:attrName>
                                        </p:attrNameLst>
                                      </p:cBhvr>
                                      <p:tavLst>
                                        <p:tav tm="0">
                                          <p:val>
                                            <p:strVal val="#ppt_x"/>
                                          </p:val>
                                        </p:tav>
                                        <p:tav tm="100000">
                                          <p:val>
                                            <p:strVal val="#ppt_x"/>
                                          </p:val>
                                        </p:tav>
                                      </p:tavLst>
                                    </p:anim>
                                    <p:anim calcmode="lin" valueType="num">
                                      <p:cBhvr>
                                        <p:cTn id="41" dur="1000" fill="hold"/>
                                        <p:tgtEl>
                                          <p:spTgt spid="15"/>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fade">
                                      <p:cBhvr>
                                        <p:cTn id="44" dur="1000"/>
                                        <p:tgtEl>
                                          <p:spTgt spid="16"/>
                                        </p:tgtEl>
                                      </p:cBhvr>
                                    </p:animEffect>
                                    <p:anim calcmode="lin" valueType="num">
                                      <p:cBhvr>
                                        <p:cTn id="45" dur="1000" fill="hold"/>
                                        <p:tgtEl>
                                          <p:spTgt spid="16"/>
                                        </p:tgtEl>
                                        <p:attrNameLst>
                                          <p:attrName>ppt_x</p:attrName>
                                        </p:attrNameLst>
                                      </p:cBhvr>
                                      <p:tavLst>
                                        <p:tav tm="0">
                                          <p:val>
                                            <p:strVal val="#ppt_x"/>
                                          </p:val>
                                        </p:tav>
                                        <p:tav tm="100000">
                                          <p:val>
                                            <p:strVal val="#ppt_x"/>
                                          </p:val>
                                        </p:tav>
                                      </p:tavLst>
                                    </p:anim>
                                    <p:anim calcmode="lin" valueType="num">
                                      <p:cBhvr>
                                        <p:cTn id="46" dur="1000" fill="hold"/>
                                        <p:tgtEl>
                                          <p:spTgt spid="16"/>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fade">
                                      <p:cBhvr>
                                        <p:cTn id="49" dur="1000"/>
                                        <p:tgtEl>
                                          <p:spTgt spid="17"/>
                                        </p:tgtEl>
                                      </p:cBhvr>
                                    </p:animEffect>
                                    <p:anim calcmode="lin" valueType="num">
                                      <p:cBhvr>
                                        <p:cTn id="50" dur="1000" fill="hold"/>
                                        <p:tgtEl>
                                          <p:spTgt spid="17"/>
                                        </p:tgtEl>
                                        <p:attrNameLst>
                                          <p:attrName>ppt_x</p:attrName>
                                        </p:attrNameLst>
                                      </p:cBhvr>
                                      <p:tavLst>
                                        <p:tav tm="0">
                                          <p:val>
                                            <p:strVal val="#ppt_x"/>
                                          </p:val>
                                        </p:tav>
                                        <p:tav tm="100000">
                                          <p:val>
                                            <p:strVal val="#ppt_x"/>
                                          </p:val>
                                        </p:tav>
                                      </p:tavLst>
                                    </p:anim>
                                    <p:anim calcmode="lin" valueType="num">
                                      <p:cBhvr>
                                        <p:cTn id="51" dur="1000" fill="hold"/>
                                        <p:tgtEl>
                                          <p:spTgt spid="17"/>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10"/>
                                        </p:tgtEl>
                                        <p:attrNameLst>
                                          <p:attrName>style.visibility</p:attrName>
                                        </p:attrNameLst>
                                      </p:cBhvr>
                                      <p:to>
                                        <p:strVal val="visible"/>
                                      </p:to>
                                    </p:set>
                                    <p:animEffect transition="in" filter="fade">
                                      <p:cBhvr>
                                        <p:cTn id="54" dur="1000"/>
                                        <p:tgtEl>
                                          <p:spTgt spid="10"/>
                                        </p:tgtEl>
                                      </p:cBhvr>
                                    </p:animEffect>
                                    <p:anim calcmode="lin" valueType="num">
                                      <p:cBhvr>
                                        <p:cTn id="55" dur="1000" fill="hold"/>
                                        <p:tgtEl>
                                          <p:spTgt spid="10"/>
                                        </p:tgtEl>
                                        <p:attrNameLst>
                                          <p:attrName>ppt_x</p:attrName>
                                        </p:attrNameLst>
                                      </p:cBhvr>
                                      <p:tavLst>
                                        <p:tav tm="0">
                                          <p:val>
                                            <p:strVal val="#ppt_x"/>
                                          </p:val>
                                        </p:tav>
                                        <p:tav tm="100000">
                                          <p:val>
                                            <p:strVal val="#ppt_x"/>
                                          </p:val>
                                        </p:tav>
                                      </p:tavLst>
                                    </p:anim>
                                    <p:anim calcmode="lin" valueType="num">
                                      <p:cBhvr>
                                        <p:cTn id="5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5" grpId="0"/>
      <p:bldP spid="13" grpId="0"/>
      <p:bldP spid="14" grpId="0" animBg="1"/>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329" y="506474"/>
            <a:ext cx="2505679" cy="434304"/>
          </a:xfrm>
        </p:spPr>
        <p:txBody>
          <a:bodyPr>
            <a:normAutofit/>
          </a:bodyPr>
          <a:lstStyle/>
          <a:p>
            <a:r>
              <a:rPr lang="tr-TR" sz="2000" dirty="0"/>
              <a:t>İŞ EMRİ KAPAMA</a:t>
            </a:r>
          </a:p>
        </p:txBody>
      </p:sp>
      <p:sp>
        <p:nvSpPr>
          <p:cNvPr id="13" name="Metin kutusu 12"/>
          <p:cNvSpPr txBox="1"/>
          <p:nvPr/>
        </p:nvSpPr>
        <p:spPr>
          <a:xfrm>
            <a:off x="503051" y="1943110"/>
            <a:ext cx="3050987" cy="3416320"/>
          </a:xfrm>
          <a:prstGeom prst="rect">
            <a:avLst/>
          </a:prstGeom>
          <a:noFill/>
        </p:spPr>
        <p:txBody>
          <a:bodyPr wrap="square" rtlCol="0">
            <a:spAutoFit/>
          </a:bodyPr>
          <a:lstStyle/>
          <a:p>
            <a:pPr marL="342900" indent="-342900">
              <a:buFont typeface="+mj-lt"/>
              <a:buAutoNum type="alphaLcPeriod"/>
            </a:pPr>
            <a:r>
              <a:rPr lang="tr-TR" sz="1200" dirty="0"/>
              <a:t>Oluşturulan bütün iş emirlerinin takibinin sağlanabildiği İş Emri Kapama ekranı, planlanan miktar, üretilen miktar, kalan miktar gibi miktarsal analizlerin yapılabildiği, ilgili iş emrinden giren hatalı ürün miktarı analizi gibi bağlantılı bütün bilgilere erişim sağlamaktadır.</a:t>
            </a:r>
          </a:p>
          <a:p>
            <a:pPr marL="342900" indent="-342900">
              <a:buFont typeface="+mj-lt"/>
              <a:buAutoNum type="alphaLcPeriod"/>
            </a:pPr>
            <a:endParaRPr lang="tr-TR" sz="1200" dirty="0"/>
          </a:p>
          <a:p>
            <a:pPr marL="342900" indent="-342900">
              <a:buFont typeface="+mj-lt"/>
              <a:buAutoNum type="alphaLcPeriod"/>
            </a:pPr>
            <a:r>
              <a:rPr lang="tr-TR" sz="1200" dirty="0"/>
              <a:t>İş emrinin bütün süreçleri tamamlandıktan sonra </a:t>
            </a:r>
            <a:r>
              <a:rPr lang="tr-TR" sz="1200" dirty="0">
                <a:solidFill>
                  <a:srgbClr val="FF0000"/>
                </a:solidFill>
              </a:rPr>
              <a:t>Kapat</a:t>
            </a:r>
            <a:r>
              <a:rPr lang="tr-TR" sz="1200" dirty="0"/>
              <a:t> butonu ile kapamasının gerçekleşmesi,</a:t>
            </a:r>
          </a:p>
          <a:p>
            <a:pPr marL="342900" indent="-342900">
              <a:buFont typeface="+mj-lt"/>
              <a:buAutoNum type="alphaLcPeriod"/>
            </a:pPr>
            <a:endParaRPr lang="tr-TR" sz="1200" dirty="0"/>
          </a:p>
          <a:p>
            <a:pPr marL="342900" indent="-342900">
              <a:buFont typeface="+mj-lt"/>
              <a:buAutoNum type="alphaLcPeriod"/>
            </a:pPr>
            <a:r>
              <a:rPr lang="tr-TR" sz="1200" dirty="0"/>
              <a:t>Planlanan bir iş emrinin </a:t>
            </a:r>
            <a:r>
              <a:rPr lang="tr-TR" sz="1200" dirty="0">
                <a:solidFill>
                  <a:srgbClr val="FF0000"/>
                </a:solidFill>
              </a:rPr>
              <a:t>Aktif</a:t>
            </a:r>
            <a:r>
              <a:rPr lang="tr-TR" sz="1200" dirty="0"/>
              <a:t> butonu ile aktife alınması,</a:t>
            </a:r>
          </a:p>
          <a:p>
            <a:pPr marL="342900" indent="-342900">
              <a:buFont typeface="+mj-lt"/>
              <a:buAutoNum type="alphaLcPeriod"/>
            </a:pPr>
            <a:endParaRPr lang="tr-TR" sz="1200" dirty="0"/>
          </a:p>
          <a:p>
            <a:pPr marL="342900" indent="-342900">
              <a:buFont typeface="+mj-lt"/>
              <a:buAutoNum type="alphaLcPeriod"/>
            </a:pPr>
            <a:r>
              <a:rPr lang="tr-TR" sz="1200" dirty="0"/>
              <a:t>Aktif bir iş emrinin çeşitli sebeplerle </a:t>
            </a:r>
            <a:r>
              <a:rPr lang="tr-TR" sz="1200" dirty="0">
                <a:solidFill>
                  <a:srgbClr val="FF0000"/>
                </a:solidFill>
              </a:rPr>
              <a:t>Askı</a:t>
            </a:r>
            <a:r>
              <a:rPr lang="tr-TR" sz="1200" dirty="0"/>
              <a:t> butonu ile askıya alınması fonksiyonları bu ekrandan sağlanmaktadır.</a:t>
            </a:r>
          </a:p>
        </p:txBody>
      </p:sp>
      <p:sp>
        <p:nvSpPr>
          <p:cNvPr id="9" name="Unvan 1"/>
          <p:cNvSpPr txBox="1">
            <a:spLocks/>
          </p:cNvSpPr>
          <p:nvPr/>
        </p:nvSpPr>
        <p:spPr>
          <a:xfrm>
            <a:off x="457329" y="1174335"/>
            <a:ext cx="4693791" cy="369479"/>
          </a:xfrm>
          <a:prstGeom prst="rect">
            <a:avLst/>
          </a:prstGeom>
        </p:spPr>
        <p:txBody>
          <a:bodyPr vert="horz" lIns="91440" tIns="45720" rIns="91440" bIns="45720" rtlCol="0" anchor="t">
            <a:normAutofit fontScale="55000" lnSpcReduction="2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dirty="0"/>
              <a:t>İş Emri Genel Takibi ve Sonlandırılması</a:t>
            </a:r>
          </a:p>
        </p:txBody>
      </p:sp>
      <p:pic>
        <p:nvPicPr>
          <p:cNvPr id="4" name="Resi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17482" y="1563391"/>
            <a:ext cx="7940459" cy="4183516"/>
          </a:xfrm>
          <a:prstGeom prst="rect">
            <a:avLst/>
          </a:prstGeom>
          <a:ln w="38100" cap="sq">
            <a:solidFill>
              <a:schemeClr val="bg1">
                <a:lumMod val="75000"/>
              </a:schemeClr>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505071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1000" fill="hold"/>
                                        <p:tgtEl>
                                          <p:spTgt spid="13"/>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1000"/>
                                        <p:tgtEl>
                                          <p:spTgt spid="4"/>
                                        </p:tgtEl>
                                      </p:cBhvr>
                                    </p:animEffect>
                                    <p:anim calcmode="lin" valueType="num">
                                      <p:cBhvr>
                                        <p:cTn id="25" dur="1000" fill="hold"/>
                                        <p:tgtEl>
                                          <p:spTgt spid="4"/>
                                        </p:tgtEl>
                                        <p:attrNameLst>
                                          <p:attrName>ppt_x</p:attrName>
                                        </p:attrNameLst>
                                      </p:cBhvr>
                                      <p:tavLst>
                                        <p:tav tm="0">
                                          <p:val>
                                            <p:strVal val="#ppt_x"/>
                                          </p:val>
                                        </p:tav>
                                        <p:tav tm="100000">
                                          <p:val>
                                            <p:strVal val="#ppt_x"/>
                                          </p:val>
                                        </p:tav>
                                      </p:tavLst>
                                    </p:anim>
                                    <p:anim calcmode="lin" valueType="num">
                                      <p:cBhvr>
                                        <p:cTn id="2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p:bldP spid="9" grpId="0"/>
    </p:bldLst>
  </p:timing>
</p:sld>
</file>

<file path=ppt/theme/theme1.xml><?xml version="1.0" encoding="utf-8"?>
<a:theme xmlns:a="http://schemas.openxmlformats.org/drawingml/2006/main" name="Yüzeyler">
  <a:themeElements>
    <a:clrScheme name="Sıcak Mavi">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Yüzeyler">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Model</Template>
  <TotalTime>5371</TotalTime>
  <Words>1322</Words>
  <Application>Microsoft Office PowerPoint</Application>
  <PresentationFormat>Geniş ekran</PresentationFormat>
  <Paragraphs>119</Paragraphs>
  <Slides>17</Slides>
  <Notes>15</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17</vt:i4>
      </vt:variant>
    </vt:vector>
  </HeadingPairs>
  <TitlesOfParts>
    <vt:vector size="21" baseType="lpstr">
      <vt:lpstr>Arial</vt:lpstr>
      <vt:lpstr>Calibri</vt:lpstr>
      <vt:lpstr>Wingdings 3</vt:lpstr>
      <vt:lpstr>Yüzeyler</vt:lpstr>
      <vt:lpstr>KALİTE OTOMASYONU</vt:lpstr>
      <vt:lpstr>ÜRETİM AKSİYONLARI</vt:lpstr>
      <vt:lpstr>İŞ EMRİ ÜRETİM</vt:lpstr>
      <vt:lpstr>ÜRETİME SEVK/İADE</vt:lpstr>
      <vt:lpstr>ÜRETİM DURUMU</vt:lpstr>
      <vt:lpstr>ÜRÜN ÇIKTILARI</vt:lpstr>
      <vt:lpstr>İŞ EMRİ ÜRETİM</vt:lpstr>
      <vt:lpstr>İŞ EMRİ ÜRETİM</vt:lpstr>
      <vt:lpstr>İŞ EMRİ KAPAMA</vt:lpstr>
      <vt:lpstr>KALİTE KONTROL AKSİYONLARI</vt:lpstr>
      <vt:lpstr>KALİTE KRİTER TANIMLARI</vt:lpstr>
      <vt:lpstr>KALİTE KRİTER EŞLEME</vt:lpstr>
      <vt:lpstr>KALİTE KRİTER EŞLEME</vt:lpstr>
      <vt:lpstr>KALİTE KRİTER EŞLEME</vt:lpstr>
      <vt:lpstr>Analiz Onaylama Operasyonu</vt:lpstr>
      <vt:lpstr>Analiz Giriş Evrakları Yönetimi</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ÜRETİM OTOMASYONU</dc:title>
  <dc:creator>Mikro 6</dc:creator>
  <cp:lastModifiedBy>EROL ÇALKAYA</cp:lastModifiedBy>
  <cp:revision>382</cp:revision>
  <dcterms:created xsi:type="dcterms:W3CDTF">2023-12-01T08:05:06Z</dcterms:created>
  <dcterms:modified xsi:type="dcterms:W3CDTF">2025-04-08T16:56:35Z</dcterms:modified>
</cp:coreProperties>
</file>