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320" r:id="rId2"/>
    <p:sldId id="309" r:id="rId3"/>
    <p:sldId id="312" r:id="rId4"/>
    <p:sldId id="310" r:id="rId5"/>
    <p:sldId id="315" r:id="rId6"/>
    <p:sldId id="313" r:id="rId7"/>
    <p:sldId id="316" r:id="rId8"/>
    <p:sldId id="317" r:id="rId9"/>
    <p:sldId id="321" r:id="rId10"/>
    <p:sldId id="326" r:id="rId11"/>
    <p:sldId id="323" r:id="rId12"/>
    <p:sldId id="325" r:id="rId13"/>
    <p:sldId id="324" r:id="rId14"/>
    <p:sldId id="327" r:id="rId15"/>
    <p:sldId id="328" r:id="rId16"/>
    <p:sldId id="322" r:id="rId17"/>
    <p:sldId id="33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71861" autoAdjust="0"/>
  </p:normalViewPr>
  <p:slideViewPr>
    <p:cSldViewPr snapToGrid="0">
      <p:cViewPr varScale="1">
        <p:scale>
          <a:sx n="109" d="100"/>
          <a:sy n="109" d="100"/>
        </p:scale>
        <p:origin x="144" y="258"/>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9209E3-40C3-48E1-A3E3-9BD21627B56A}" type="datetimeFigureOut">
              <a:rPr lang="tr-TR" smtClean="0"/>
              <a:t>8.04.2025</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95812F-D831-4898-AFF7-A7B3061947B1}" type="slidenum">
              <a:rPr lang="tr-TR" smtClean="0"/>
              <a:t>‹#›</a:t>
            </a:fld>
            <a:endParaRPr lang="tr-TR"/>
          </a:p>
        </p:txBody>
      </p:sp>
    </p:spTree>
    <p:extLst>
      <p:ext uri="{BB962C8B-B14F-4D97-AF65-F5344CB8AC3E}">
        <p14:creationId xmlns:p14="http://schemas.microsoft.com/office/powerpoint/2010/main" val="1480036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Başka</a:t>
            </a:r>
            <a:r>
              <a:rPr lang="tr-TR" baseline="0" dirty="0"/>
              <a:t> depo uygulaması olarak; bir talebe istinaden veya talepsiz olarak depolar arası sevk ve kabul operasyonlarımız mevcut.</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effectLst/>
                <a:latin typeface="+mn-lt"/>
                <a:ea typeface="+mn-ea"/>
                <a:cs typeface="+mn-cs"/>
              </a:rPr>
              <a:t>İsteğe bağlı olarak bir transfer depo ile teslim tesellüm sistemi uygulanabilme imkanı sağlamaktayız.</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a:solidFill>
                <a:schemeClr val="tx1"/>
              </a:solidFill>
              <a:effectLst/>
              <a:latin typeface="+mn-lt"/>
              <a:ea typeface="+mn-ea"/>
              <a:cs typeface="+mn-cs"/>
            </a:endParaRPr>
          </a:p>
          <a:p>
            <a:endParaRPr lang="tr-TR" dirty="0"/>
          </a:p>
        </p:txBody>
      </p:sp>
      <p:sp>
        <p:nvSpPr>
          <p:cNvPr id="4" name="Slayt Numarası Yer Tutucusu 3"/>
          <p:cNvSpPr>
            <a:spLocks noGrp="1"/>
          </p:cNvSpPr>
          <p:nvPr>
            <p:ph type="sldNum" sz="quarter" idx="10"/>
          </p:nvPr>
        </p:nvSpPr>
        <p:spPr/>
        <p:txBody>
          <a:bodyPr/>
          <a:lstStyle/>
          <a:p>
            <a:fld id="{7695812F-D831-4898-AFF7-A7B3061947B1}" type="slidenum">
              <a:rPr lang="tr-TR" smtClean="0"/>
              <a:t>2</a:t>
            </a:fld>
            <a:endParaRPr lang="tr-TR"/>
          </a:p>
        </p:txBody>
      </p:sp>
    </p:spTree>
    <p:extLst>
      <p:ext uri="{BB962C8B-B14F-4D97-AF65-F5344CB8AC3E}">
        <p14:creationId xmlns:p14="http://schemas.microsoft.com/office/powerpoint/2010/main" val="1117015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Sistem</a:t>
            </a:r>
            <a:r>
              <a:rPr lang="tr-TR" baseline="0" dirty="0"/>
              <a:t> üzerinde birçok operasyon barkod üzerinden yönetilmektedir. Bu barkodların listelendiği ve tekrar çıktı alabilme imkanı sunduğumuz ekranımız mevcut.</a:t>
            </a:r>
            <a:endParaRPr lang="tr-TR" dirty="0"/>
          </a:p>
        </p:txBody>
      </p:sp>
      <p:sp>
        <p:nvSpPr>
          <p:cNvPr id="4" name="Slayt Numarası Yer Tutucusu 3"/>
          <p:cNvSpPr>
            <a:spLocks noGrp="1"/>
          </p:cNvSpPr>
          <p:nvPr>
            <p:ph type="sldNum" sz="quarter" idx="10"/>
          </p:nvPr>
        </p:nvSpPr>
        <p:spPr/>
        <p:txBody>
          <a:bodyPr/>
          <a:lstStyle/>
          <a:p>
            <a:fld id="{7695812F-D831-4898-AFF7-A7B3061947B1}" type="slidenum">
              <a:rPr lang="tr-TR" smtClean="0"/>
              <a:t>11</a:t>
            </a:fld>
            <a:endParaRPr lang="tr-TR"/>
          </a:p>
        </p:txBody>
      </p:sp>
    </p:spTree>
    <p:extLst>
      <p:ext uri="{BB962C8B-B14F-4D97-AF65-F5344CB8AC3E}">
        <p14:creationId xmlns:p14="http://schemas.microsoft.com/office/powerpoint/2010/main" val="1781510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Stoklarda</a:t>
            </a:r>
            <a:r>
              <a:rPr lang="tr-TR" baseline="0" dirty="0"/>
              <a:t> virman veya sarf işlemleri yapılabilmektedir.</a:t>
            </a:r>
          </a:p>
          <a:p>
            <a:endParaRPr lang="tr-TR" dirty="0"/>
          </a:p>
        </p:txBody>
      </p:sp>
      <p:sp>
        <p:nvSpPr>
          <p:cNvPr id="4" name="Slayt Numarası Yer Tutucusu 3"/>
          <p:cNvSpPr>
            <a:spLocks noGrp="1"/>
          </p:cNvSpPr>
          <p:nvPr>
            <p:ph type="sldNum" sz="quarter" idx="10"/>
          </p:nvPr>
        </p:nvSpPr>
        <p:spPr/>
        <p:txBody>
          <a:bodyPr/>
          <a:lstStyle/>
          <a:p>
            <a:fld id="{7695812F-D831-4898-AFF7-A7B3061947B1}" type="slidenum">
              <a:rPr lang="tr-TR" smtClean="0"/>
              <a:t>12</a:t>
            </a:fld>
            <a:endParaRPr lang="tr-TR"/>
          </a:p>
        </p:txBody>
      </p:sp>
    </p:spTree>
    <p:extLst>
      <p:ext uri="{BB962C8B-B14F-4D97-AF65-F5344CB8AC3E}">
        <p14:creationId xmlns:p14="http://schemas.microsoft.com/office/powerpoint/2010/main" val="743513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Mikromax</a:t>
            </a:r>
            <a:r>
              <a:rPr lang="tr-TR" dirty="0"/>
              <a:t> v7 uygulamasında</a:t>
            </a:r>
            <a:r>
              <a:rPr lang="tr-TR" baseline="0" dirty="0"/>
              <a:t> sayım işlemleri bir sayım planı altında sayım iş </a:t>
            </a:r>
            <a:r>
              <a:rPr lang="tr-TR" baseline="0" dirty="0" err="1"/>
              <a:t>emileri</a:t>
            </a:r>
            <a:r>
              <a:rPr lang="tr-TR" baseline="0" dirty="0"/>
              <a:t> ile gerçekleştirilmektedir.</a:t>
            </a:r>
          </a:p>
          <a:p>
            <a:r>
              <a:rPr lang="tr-TR" baseline="0" dirty="0"/>
              <a:t>Özel olarak sayım yapılacak stoklar veya </a:t>
            </a:r>
            <a:r>
              <a:rPr lang="tr-TR" baseline="0" dirty="0" err="1"/>
              <a:t>lokasyonlar</a:t>
            </a:r>
            <a:r>
              <a:rPr lang="tr-TR" baseline="0" dirty="0"/>
              <a:t> belirlenerek bir plan oluşturulur. İş emri oluşturularak personel ataması yapılır.</a:t>
            </a:r>
          </a:p>
          <a:p>
            <a:r>
              <a:rPr lang="tr-TR" baseline="0" dirty="0"/>
              <a:t>El terminali üzerinden barkod ile sayım gerçekleştirilir.</a:t>
            </a:r>
          </a:p>
          <a:p>
            <a:r>
              <a:rPr lang="tr-TR" baseline="0" dirty="0"/>
              <a:t>Sayım planında depo kilitlenmesi istenmişse sayım başlatıldığı andan itibaren tamamlanana kadar depo hareketleri kilitlenir.</a:t>
            </a:r>
          </a:p>
          <a:p>
            <a:r>
              <a:rPr lang="tr-TR" baseline="0" dirty="0"/>
              <a:t>Sayım iş emirlerinden istenen sonuçlar kesinleştirilerek depo envanter düzeltme kayıtları otomatik olarak atılır.</a:t>
            </a:r>
          </a:p>
        </p:txBody>
      </p:sp>
      <p:sp>
        <p:nvSpPr>
          <p:cNvPr id="4" name="Slayt Numarası Yer Tutucusu 3"/>
          <p:cNvSpPr>
            <a:spLocks noGrp="1"/>
          </p:cNvSpPr>
          <p:nvPr>
            <p:ph type="sldNum" sz="quarter" idx="10"/>
          </p:nvPr>
        </p:nvSpPr>
        <p:spPr/>
        <p:txBody>
          <a:bodyPr/>
          <a:lstStyle/>
          <a:p>
            <a:fld id="{7695812F-D831-4898-AFF7-A7B3061947B1}" type="slidenum">
              <a:rPr lang="tr-TR" smtClean="0"/>
              <a:t>13</a:t>
            </a:fld>
            <a:endParaRPr lang="tr-TR"/>
          </a:p>
        </p:txBody>
      </p:sp>
    </p:spTree>
    <p:extLst>
      <p:ext uri="{BB962C8B-B14F-4D97-AF65-F5344CB8AC3E}">
        <p14:creationId xmlns:p14="http://schemas.microsoft.com/office/powerpoint/2010/main" val="2300296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Web üzerinde</a:t>
            </a:r>
            <a:r>
              <a:rPr lang="tr-TR" baseline="0" dirty="0"/>
              <a:t> yer alan giriş irsaliyesi ekranı ile sipariş seçilerek satırların gelmesi sağlanır ve gelen miktar, parti lot </a:t>
            </a:r>
            <a:r>
              <a:rPr lang="tr-TR" baseline="0" dirty="0" err="1"/>
              <a:t>vs</a:t>
            </a:r>
            <a:r>
              <a:rPr lang="tr-TR" baseline="0" dirty="0"/>
              <a:t> gibi bilgiler girilir. İlgili parti lot çıktıları alınabilir.</a:t>
            </a:r>
            <a:endParaRPr lang="tr-TR" dirty="0"/>
          </a:p>
        </p:txBody>
      </p:sp>
      <p:sp>
        <p:nvSpPr>
          <p:cNvPr id="4" name="Slayt Numarası Yer Tutucusu 3"/>
          <p:cNvSpPr>
            <a:spLocks noGrp="1"/>
          </p:cNvSpPr>
          <p:nvPr>
            <p:ph type="sldNum" sz="quarter" idx="10"/>
          </p:nvPr>
        </p:nvSpPr>
        <p:spPr/>
        <p:txBody>
          <a:bodyPr/>
          <a:lstStyle/>
          <a:p>
            <a:fld id="{7695812F-D831-4898-AFF7-A7B3061947B1}" type="slidenum">
              <a:rPr lang="tr-TR" smtClean="0"/>
              <a:t>14</a:t>
            </a:fld>
            <a:endParaRPr lang="tr-TR"/>
          </a:p>
        </p:txBody>
      </p:sp>
    </p:spTree>
    <p:extLst>
      <p:ext uri="{BB962C8B-B14F-4D97-AF65-F5344CB8AC3E}">
        <p14:creationId xmlns:p14="http://schemas.microsoft.com/office/powerpoint/2010/main" val="3192266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Depoda</a:t>
            </a:r>
            <a:r>
              <a:rPr lang="tr-TR" baseline="0" dirty="0"/>
              <a:t>, toplama kutulama gibi depo operasyonları olmadan, el terminali üzerinden direkt sipariş seçerek ve barkod okutarak çıkış irsaliyesi oluşturulabilmektedir. </a:t>
            </a:r>
          </a:p>
          <a:p>
            <a:r>
              <a:rPr lang="tr-TR" baseline="0" dirty="0"/>
              <a:t>Burada siparişte tanımlı tolerans değerlerine göre ilgili kontroller yapılabilmektedir.</a:t>
            </a:r>
            <a:endParaRPr lang="tr-TR" dirty="0"/>
          </a:p>
        </p:txBody>
      </p:sp>
      <p:sp>
        <p:nvSpPr>
          <p:cNvPr id="4" name="Slayt Numarası Yer Tutucusu 3"/>
          <p:cNvSpPr>
            <a:spLocks noGrp="1"/>
          </p:cNvSpPr>
          <p:nvPr>
            <p:ph type="sldNum" sz="quarter" idx="10"/>
          </p:nvPr>
        </p:nvSpPr>
        <p:spPr/>
        <p:txBody>
          <a:bodyPr/>
          <a:lstStyle/>
          <a:p>
            <a:fld id="{7695812F-D831-4898-AFF7-A7B3061947B1}" type="slidenum">
              <a:rPr lang="tr-TR" smtClean="0"/>
              <a:t>15</a:t>
            </a:fld>
            <a:endParaRPr lang="tr-TR"/>
          </a:p>
        </p:txBody>
      </p:sp>
    </p:spTree>
    <p:extLst>
      <p:ext uri="{BB962C8B-B14F-4D97-AF65-F5344CB8AC3E}">
        <p14:creationId xmlns:p14="http://schemas.microsoft.com/office/powerpoint/2010/main" val="2840408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İade işlemleri,</a:t>
            </a:r>
            <a:r>
              <a:rPr lang="tr-TR" baseline="0" dirty="0"/>
              <a:t> talebe istinaden yapılmaktadır. İlgili satış veya satın alma siparişine istinaden iade talebi oluşturulur ve bu talebe istinaden el terminali üzerinden iade giriş veya iade çıkışları gerçekleştirilir.</a:t>
            </a:r>
            <a:endParaRPr lang="tr-TR" dirty="0"/>
          </a:p>
        </p:txBody>
      </p:sp>
      <p:sp>
        <p:nvSpPr>
          <p:cNvPr id="4" name="Slayt Numarası Yer Tutucusu 3"/>
          <p:cNvSpPr>
            <a:spLocks noGrp="1"/>
          </p:cNvSpPr>
          <p:nvPr>
            <p:ph type="sldNum" sz="quarter" idx="10"/>
          </p:nvPr>
        </p:nvSpPr>
        <p:spPr/>
        <p:txBody>
          <a:bodyPr/>
          <a:lstStyle/>
          <a:p>
            <a:fld id="{7695812F-D831-4898-AFF7-A7B3061947B1}" type="slidenum">
              <a:rPr lang="tr-TR" smtClean="0"/>
              <a:t>16</a:t>
            </a:fld>
            <a:endParaRPr lang="tr-TR"/>
          </a:p>
        </p:txBody>
      </p:sp>
    </p:spTree>
    <p:extLst>
      <p:ext uri="{BB962C8B-B14F-4D97-AF65-F5344CB8AC3E}">
        <p14:creationId xmlns:p14="http://schemas.microsoft.com/office/powerpoint/2010/main" val="3073289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Eğer hedef deponun transfer deposu varsa, sevk gerçekleştirildiğinde,</a:t>
            </a:r>
            <a:r>
              <a:rPr lang="tr-TR" baseline="0" dirty="0"/>
              <a:t> sistem ürünleri direkt hedef depoya değil transfer depoya taşır. Bu noktada kabul işlemi ile ürünler transfer depodan hedef depoya alınır.</a:t>
            </a:r>
          </a:p>
          <a:p>
            <a:endParaRPr lang="tr-TR" dirty="0"/>
          </a:p>
        </p:txBody>
      </p:sp>
      <p:sp>
        <p:nvSpPr>
          <p:cNvPr id="4" name="Slayt Numarası Yer Tutucusu 3"/>
          <p:cNvSpPr>
            <a:spLocks noGrp="1"/>
          </p:cNvSpPr>
          <p:nvPr>
            <p:ph type="sldNum" sz="quarter" idx="10"/>
          </p:nvPr>
        </p:nvSpPr>
        <p:spPr/>
        <p:txBody>
          <a:bodyPr/>
          <a:lstStyle/>
          <a:p>
            <a:fld id="{7695812F-D831-4898-AFF7-A7B3061947B1}" type="slidenum">
              <a:rPr lang="tr-TR" smtClean="0"/>
              <a:t>3</a:t>
            </a:fld>
            <a:endParaRPr lang="tr-TR"/>
          </a:p>
        </p:txBody>
      </p:sp>
    </p:spTree>
    <p:extLst>
      <p:ext uri="{BB962C8B-B14F-4D97-AF65-F5344CB8AC3E}">
        <p14:creationId xmlns:p14="http://schemas.microsoft.com/office/powerpoint/2010/main" val="3010520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Depolar arası</a:t>
            </a:r>
            <a:r>
              <a:rPr lang="tr-TR" baseline="0" dirty="0"/>
              <a:t> sevk talebi oluştururken sefer işlemleri uygulanması isteniyorsa lojistik iş emri oluşturulabilir.</a:t>
            </a:r>
            <a:endParaRPr lang="tr-TR" dirty="0"/>
          </a:p>
        </p:txBody>
      </p:sp>
      <p:sp>
        <p:nvSpPr>
          <p:cNvPr id="4" name="Slayt Numarası Yer Tutucusu 3"/>
          <p:cNvSpPr>
            <a:spLocks noGrp="1"/>
          </p:cNvSpPr>
          <p:nvPr>
            <p:ph type="sldNum" sz="quarter" idx="10"/>
          </p:nvPr>
        </p:nvSpPr>
        <p:spPr/>
        <p:txBody>
          <a:bodyPr/>
          <a:lstStyle/>
          <a:p>
            <a:fld id="{7695812F-D831-4898-AFF7-A7B3061947B1}" type="slidenum">
              <a:rPr lang="tr-TR" smtClean="0"/>
              <a:t>4</a:t>
            </a:fld>
            <a:endParaRPr lang="tr-TR"/>
          </a:p>
        </p:txBody>
      </p:sp>
    </p:spTree>
    <p:extLst>
      <p:ext uri="{BB962C8B-B14F-4D97-AF65-F5344CB8AC3E}">
        <p14:creationId xmlns:p14="http://schemas.microsoft.com/office/powerpoint/2010/main" val="149440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Sevk işlemi</a:t>
            </a:r>
            <a:r>
              <a:rPr lang="tr-TR" baseline="0" dirty="0"/>
              <a:t> yaparken bir veya birden fazla talep seçilerek, stok barkodu okutulur ve sevk gerçekleştirilir.</a:t>
            </a:r>
          </a:p>
          <a:p>
            <a:r>
              <a:rPr lang="tr-TR" baseline="0" dirty="0"/>
              <a:t>Talep seçmeden devam edildiğinde, talebe bağlı olmadan sevkiyat yapılabilir.</a:t>
            </a:r>
            <a:endParaRPr lang="tr-TR" dirty="0"/>
          </a:p>
        </p:txBody>
      </p:sp>
      <p:sp>
        <p:nvSpPr>
          <p:cNvPr id="4" name="Slayt Numarası Yer Tutucusu 3"/>
          <p:cNvSpPr>
            <a:spLocks noGrp="1"/>
          </p:cNvSpPr>
          <p:nvPr>
            <p:ph type="sldNum" sz="quarter" idx="10"/>
          </p:nvPr>
        </p:nvSpPr>
        <p:spPr/>
        <p:txBody>
          <a:bodyPr/>
          <a:lstStyle/>
          <a:p>
            <a:fld id="{7695812F-D831-4898-AFF7-A7B3061947B1}" type="slidenum">
              <a:rPr lang="tr-TR" smtClean="0"/>
              <a:t>5</a:t>
            </a:fld>
            <a:endParaRPr lang="tr-TR"/>
          </a:p>
        </p:txBody>
      </p:sp>
    </p:spTree>
    <p:extLst>
      <p:ext uri="{BB962C8B-B14F-4D97-AF65-F5344CB8AC3E}">
        <p14:creationId xmlns:p14="http://schemas.microsoft.com/office/powerpoint/2010/main" val="2770657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Sevkiyat tamamlama</a:t>
            </a:r>
            <a:r>
              <a:rPr lang="tr-TR" baseline="0" dirty="0"/>
              <a:t> parametreye bağlı olarak zorunlu tutulmaktadır. </a:t>
            </a:r>
          </a:p>
          <a:p>
            <a:r>
              <a:rPr lang="tr-TR" baseline="0" dirty="0"/>
              <a:t>Zorunlu ise sevkiyat tamamlama yapılmadan mal kabul yapılması engellenmektedir.</a:t>
            </a:r>
          </a:p>
          <a:p>
            <a:endParaRPr lang="tr-TR" dirty="0"/>
          </a:p>
        </p:txBody>
      </p:sp>
      <p:sp>
        <p:nvSpPr>
          <p:cNvPr id="4" name="Slayt Numarası Yer Tutucusu 3"/>
          <p:cNvSpPr>
            <a:spLocks noGrp="1"/>
          </p:cNvSpPr>
          <p:nvPr>
            <p:ph type="sldNum" sz="quarter" idx="10"/>
          </p:nvPr>
        </p:nvSpPr>
        <p:spPr/>
        <p:txBody>
          <a:bodyPr/>
          <a:lstStyle/>
          <a:p>
            <a:fld id="{7695812F-D831-4898-AFF7-A7B3061947B1}" type="slidenum">
              <a:rPr lang="tr-TR" smtClean="0"/>
              <a:t>6</a:t>
            </a:fld>
            <a:endParaRPr lang="tr-TR"/>
          </a:p>
        </p:txBody>
      </p:sp>
    </p:spTree>
    <p:extLst>
      <p:ext uri="{BB962C8B-B14F-4D97-AF65-F5344CB8AC3E}">
        <p14:creationId xmlns:p14="http://schemas.microsoft.com/office/powerpoint/2010/main" val="2104735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Yine</a:t>
            </a:r>
            <a:r>
              <a:rPr lang="tr-TR" baseline="0" dirty="0"/>
              <a:t> talep seçilerek ve stok barkodu okutularak kabul işlemleri yapılabilmektedir.</a:t>
            </a:r>
            <a:endParaRPr lang="tr-TR" dirty="0"/>
          </a:p>
        </p:txBody>
      </p:sp>
      <p:sp>
        <p:nvSpPr>
          <p:cNvPr id="4" name="Slayt Numarası Yer Tutucusu 3"/>
          <p:cNvSpPr>
            <a:spLocks noGrp="1"/>
          </p:cNvSpPr>
          <p:nvPr>
            <p:ph type="sldNum" sz="quarter" idx="10"/>
          </p:nvPr>
        </p:nvSpPr>
        <p:spPr/>
        <p:txBody>
          <a:bodyPr/>
          <a:lstStyle/>
          <a:p>
            <a:fld id="{7695812F-D831-4898-AFF7-A7B3061947B1}" type="slidenum">
              <a:rPr lang="tr-TR" smtClean="0"/>
              <a:t>7</a:t>
            </a:fld>
            <a:endParaRPr lang="tr-TR"/>
          </a:p>
        </p:txBody>
      </p:sp>
    </p:spTree>
    <p:extLst>
      <p:ext uri="{BB962C8B-B14F-4D97-AF65-F5344CB8AC3E}">
        <p14:creationId xmlns:p14="http://schemas.microsoft.com/office/powerpoint/2010/main" val="9790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Mal kabul tamamlandığında</a:t>
            </a:r>
            <a:r>
              <a:rPr lang="tr-TR" baseline="0" dirty="0"/>
              <a:t> sistem sevk ve kabul miktarları arasında fark olması durumunda, aradaki farkı kaynak deponun envanter düzeltme </a:t>
            </a:r>
            <a:r>
              <a:rPr lang="tr-TR" baseline="0" dirty="0" err="1"/>
              <a:t>lokasyonundan</a:t>
            </a:r>
            <a:r>
              <a:rPr lang="tr-TR" baseline="0" dirty="0"/>
              <a:t> düşürür veya ekler. Bu </a:t>
            </a:r>
            <a:r>
              <a:rPr lang="tr-TR" baseline="0" dirty="0" err="1"/>
              <a:t>lokasyondaki</a:t>
            </a:r>
            <a:r>
              <a:rPr lang="tr-TR" baseline="0" dirty="0"/>
              <a:t> miktarlar envanterde görünmemekle birlikte, ilgili kontroller yapılarak düzeltme kayıtları atılmalıdır.</a:t>
            </a:r>
            <a:endParaRPr lang="tr-TR" dirty="0"/>
          </a:p>
        </p:txBody>
      </p:sp>
      <p:sp>
        <p:nvSpPr>
          <p:cNvPr id="4" name="Slayt Numarası Yer Tutucusu 3"/>
          <p:cNvSpPr>
            <a:spLocks noGrp="1"/>
          </p:cNvSpPr>
          <p:nvPr>
            <p:ph type="sldNum" sz="quarter" idx="10"/>
          </p:nvPr>
        </p:nvSpPr>
        <p:spPr/>
        <p:txBody>
          <a:bodyPr/>
          <a:lstStyle/>
          <a:p>
            <a:fld id="{7695812F-D831-4898-AFF7-A7B3061947B1}" type="slidenum">
              <a:rPr lang="tr-TR" smtClean="0"/>
              <a:t>8</a:t>
            </a:fld>
            <a:endParaRPr lang="tr-TR"/>
          </a:p>
        </p:txBody>
      </p:sp>
    </p:spTree>
    <p:extLst>
      <p:ext uri="{BB962C8B-B14F-4D97-AF65-F5344CB8AC3E}">
        <p14:creationId xmlns:p14="http://schemas.microsoft.com/office/powerpoint/2010/main" val="2088676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Üretim iş emrine istinaden depolar arası sevk talebi</a:t>
            </a:r>
            <a:r>
              <a:rPr lang="tr-TR" baseline="0" dirty="0"/>
              <a:t> oluşturularak sevk yapılabilir.</a:t>
            </a:r>
          </a:p>
          <a:p>
            <a:r>
              <a:rPr lang="tr-TR" baseline="0" dirty="0"/>
              <a:t>Bu ekranda sevk taleplerinin durumu takip edilebilir. Kim tarafından, ne kadar sevk ve ne kadar kabul yapıldığı raporlanabilmektedir.</a:t>
            </a:r>
            <a:endParaRPr lang="tr-TR" dirty="0"/>
          </a:p>
        </p:txBody>
      </p:sp>
      <p:sp>
        <p:nvSpPr>
          <p:cNvPr id="4" name="Slayt Numarası Yer Tutucusu 3"/>
          <p:cNvSpPr>
            <a:spLocks noGrp="1"/>
          </p:cNvSpPr>
          <p:nvPr>
            <p:ph type="sldNum" sz="quarter" idx="10"/>
          </p:nvPr>
        </p:nvSpPr>
        <p:spPr/>
        <p:txBody>
          <a:bodyPr/>
          <a:lstStyle/>
          <a:p>
            <a:fld id="{7695812F-D831-4898-AFF7-A7B3061947B1}" type="slidenum">
              <a:rPr lang="tr-TR" smtClean="0"/>
              <a:t>9</a:t>
            </a:fld>
            <a:endParaRPr lang="tr-TR"/>
          </a:p>
        </p:txBody>
      </p:sp>
    </p:spTree>
    <p:extLst>
      <p:ext uri="{BB962C8B-B14F-4D97-AF65-F5344CB8AC3E}">
        <p14:creationId xmlns:p14="http://schemas.microsoft.com/office/powerpoint/2010/main" val="2215418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a:solidFill>
                  <a:schemeClr val="tx1"/>
                </a:solidFill>
                <a:effectLst/>
                <a:latin typeface="+mn-lt"/>
                <a:ea typeface="+mn-ea"/>
                <a:cs typeface="+mn-cs"/>
              </a:rPr>
              <a:t>Depo süreçlerinde, gelişmiş bir depo otomasyonu sağlamak adına raf takibini zorunlu tutmaktayız. Raf takibi uygulanmayacaksa </a:t>
            </a:r>
            <a:r>
              <a:rPr lang="tr-TR" sz="1200" kern="1200" dirty="0" err="1">
                <a:solidFill>
                  <a:schemeClr val="tx1"/>
                </a:solidFill>
                <a:effectLst/>
                <a:latin typeface="+mn-lt"/>
                <a:ea typeface="+mn-ea"/>
                <a:cs typeface="+mn-cs"/>
              </a:rPr>
              <a:t>default</a:t>
            </a:r>
            <a:r>
              <a:rPr lang="tr-TR" sz="1200" kern="1200" dirty="0">
                <a:solidFill>
                  <a:schemeClr val="tx1"/>
                </a:solidFill>
                <a:effectLst/>
                <a:latin typeface="+mn-lt"/>
                <a:ea typeface="+mn-ea"/>
                <a:cs typeface="+mn-cs"/>
              </a:rPr>
              <a:t> olarak bir </a:t>
            </a:r>
            <a:r>
              <a:rPr lang="tr-TR" sz="1200" kern="1200" dirty="0" err="1">
                <a:solidFill>
                  <a:schemeClr val="tx1"/>
                </a:solidFill>
                <a:effectLst/>
                <a:latin typeface="+mn-lt"/>
                <a:ea typeface="+mn-ea"/>
                <a:cs typeface="+mn-cs"/>
              </a:rPr>
              <a:t>lokasyon</a:t>
            </a:r>
            <a:r>
              <a:rPr lang="tr-TR" sz="1200" kern="1200" dirty="0">
                <a:solidFill>
                  <a:schemeClr val="tx1"/>
                </a:solidFill>
                <a:effectLst/>
                <a:latin typeface="+mn-lt"/>
                <a:ea typeface="+mn-ea"/>
                <a:cs typeface="+mn-cs"/>
              </a:rPr>
              <a:t> tanımlanmasını önermekteyiz. </a:t>
            </a:r>
          </a:p>
          <a:p>
            <a:r>
              <a:rPr lang="tr-TR" sz="1200" kern="1200" dirty="0" err="1">
                <a:solidFill>
                  <a:schemeClr val="tx1"/>
                </a:solidFill>
                <a:effectLst/>
                <a:latin typeface="+mn-lt"/>
                <a:ea typeface="+mn-ea"/>
                <a:cs typeface="+mn-cs"/>
              </a:rPr>
              <a:t>Lokasyonlar</a:t>
            </a:r>
            <a:r>
              <a:rPr lang="tr-TR" sz="1200" kern="1200" dirty="0">
                <a:solidFill>
                  <a:schemeClr val="tx1"/>
                </a:solidFill>
                <a:effectLst/>
                <a:latin typeface="+mn-lt"/>
                <a:ea typeface="+mn-ea"/>
                <a:cs typeface="+mn-cs"/>
              </a:rPr>
              <a:t> herhangi</a:t>
            </a:r>
            <a:r>
              <a:rPr lang="tr-TR" sz="1200" kern="1200" baseline="0" dirty="0">
                <a:solidFill>
                  <a:schemeClr val="tx1"/>
                </a:solidFill>
                <a:effectLst/>
                <a:latin typeface="+mn-lt"/>
                <a:ea typeface="+mn-ea"/>
                <a:cs typeface="+mn-cs"/>
              </a:rPr>
              <a:t> bir raf, vitrin veya bölge olabilir.</a:t>
            </a:r>
            <a:endParaRPr lang="tr-TR" sz="1200" kern="1200" dirty="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fld id="{7695812F-D831-4898-AFF7-A7B3061947B1}" type="slidenum">
              <a:rPr lang="tr-TR" smtClean="0"/>
              <a:t>10</a:t>
            </a:fld>
            <a:endParaRPr lang="tr-TR"/>
          </a:p>
        </p:txBody>
      </p:sp>
    </p:spTree>
    <p:extLst>
      <p:ext uri="{BB962C8B-B14F-4D97-AF65-F5344CB8AC3E}">
        <p14:creationId xmlns:p14="http://schemas.microsoft.com/office/powerpoint/2010/main" val="2217593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1C0FE6F3-A822-4C1B-A77A-5FC249425EDB}" type="datetimeFigureOut">
              <a:rPr lang="tr-TR" smtClean="0"/>
              <a:t>8.04.2025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4B2C0E-C668-4497-997C-A875A739071A}" type="slidenum">
              <a:rPr lang="tr-TR" smtClean="0"/>
              <a:t>‹#›</a:t>
            </a:fld>
            <a:endParaRPr lang="tr-TR"/>
          </a:p>
        </p:txBody>
      </p:sp>
    </p:spTree>
    <p:extLst>
      <p:ext uri="{BB962C8B-B14F-4D97-AF65-F5344CB8AC3E}">
        <p14:creationId xmlns:p14="http://schemas.microsoft.com/office/powerpoint/2010/main" val="1485014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C0FE6F3-A822-4C1B-A77A-5FC249425EDB}" type="datetimeFigureOut">
              <a:rPr lang="tr-TR" smtClean="0"/>
              <a:t>8.04.2025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4B2C0E-C668-4497-997C-A875A739071A}" type="slidenum">
              <a:rPr lang="tr-TR" smtClean="0"/>
              <a:t>‹#›</a:t>
            </a:fld>
            <a:endParaRPr lang="tr-TR"/>
          </a:p>
        </p:txBody>
      </p:sp>
    </p:spTree>
    <p:extLst>
      <p:ext uri="{BB962C8B-B14F-4D97-AF65-F5344CB8AC3E}">
        <p14:creationId xmlns:p14="http://schemas.microsoft.com/office/powerpoint/2010/main" val="443096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C0FE6F3-A822-4C1B-A77A-5FC249425EDB}" type="datetimeFigureOut">
              <a:rPr lang="tr-TR" smtClean="0"/>
              <a:t>8.04.2025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4B2C0E-C668-4497-997C-A875A739071A}" type="slidenum">
              <a:rPr lang="tr-TR" smtClean="0"/>
              <a:t>‹#›</a:t>
            </a:fld>
            <a:endParaRPr lang="tr-T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888832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C0FE6F3-A822-4C1B-A77A-5FC249425EDB}" type="datetimeFigureOut">
              <a:rPr lang="tr-TR" smtClean="0"/>
              <a:t>8.04.2025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4B2C0E-C668-4497-997C-A875A739071A}" type="slidenum">
              <a:rPr lang="tr-TR" smtClean="0"/>
              <a:t>‹#›</a:t>
            </a:fld>
            <a:endParaRPr lang="tr-TR"/>
          </a:p>
        </p:txBody>
      </p:sp>
    </p:spTree>
    <p:extLst>
      <p:ext uri="{BB962C8B-B14F-4D97-AF65-F5344CB8AC3E}">
        <p14:creationId xmlns:p14="http://schemas.microsoft.com/office/powerpoint/2010/main" val="2705052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C0FE6F3-A822-4C1B-A77A-5FC249425EDB}" type="datetimeFigureOut">
              <a:rPr lang="tr-TR" smtClean="0"/>
              <a:t>8.04.2025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4B2C0E-C668-4497-997C-A875A739071A}"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70848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C0FE6F3-A822-4C1B-A77A-5FC249425EDB}" type="datetimeFigureOut">
              <a:rPr lang="tr-TR" smtClean="0"/>
              <a:t>8.04.2025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4B2C0E-C668-4497-997C-A875A739071A}" type="slidenum">
              <a:rPr lang="tr-TR" smtClean="0"/>
              <a:t>‹#›</a:t>
            </a:fld>
            <a:endParaRPr lang="tr-TR"/>
          </a:p>
        </p:txBody>
      </p:sp>
    </p:spTree>
    <p:extLst>
      <p:ext uri="{BB962C8B-B14F-4D97-AF65-F5344CB8AC3E}">
        <p14:creationId xmlns:p14="http://schemas.microsoft.com/office/powerpoint/2010/main" val="12621034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C0FE6F3-A822-4C1B-A77A-5FC249425EDB}" type="datetimeFigureOut">
              <a:rPr lang="tr-TR" smtClean="0"/>
              <a:t>8.04.2025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4B2C0E-C668-4497-997C-A875A739071A}" type="slidenum">
              <a:rPr lang="tr-TR" smtClean="0"/>
              <a:t>‹#›</a:t>
            </a:fld>
            <a:endParaRPr lang="tr-TR"/>
          </a:p>
        </p:txBody>
      </p:sp>
    </p:spTree>
    <p:extLst>
      <p:ext uri="{BB962C8B-B14F-4D97-AF65-F5344CB8AC3E}">
        <p14:creationId xmlns:p14="http://schemas.microsoft.com/office/powerpoint/2010/main" val="34967429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C0FE6F3-A822-4C1B-A77A-5FC249425EDB}" type="datetimeFigureOut">
              <a:rPr lang="tr-TR" smtClean="0"/>
              <a:t>8.04.2025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4B2C0E-C668-4497-997C-A875A739071A}" type="slidenum">
              <a:rPr lang="tr-TR" smtClean="0"/>
              <a:t>‹#›</a:t>
            </a:fld>
            <a:endParaRPr lang="tr-TR"/>
          </a:p>
        </p:txBody>
      </p:sp>
    </p:spTree>
    <p:extLst>
      <p:ext uri="{BB962C8B-B14F-4D97-AF65-F5344CB8AC3E}">
        <p14:creationId xmlns:p14="http://schemas.microsoft.com/office/powerpoint/2010/main" val="2510130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C0FE6F3-A822-4C1B-A77A-5FC249425EDB}" type="datetimeFigureOut">
              <a:rPr lang="tr-TR" smtClean="0"/>
              <a:t>8.04.2025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4B2C0E-C668-4497-997C-A875A739071A}" type="slidenum">
              <a:rPr lang="tr-TR" smtClean="0"/>
              <a:t>‹#›</a:t>
            </a:fld>
            <a:endParaRPr lang="tr-TR"/>
          </a:p>
        </p:txBody>
      </p:sp>
    </p:spTree>
    <p:extLst>
      <p:ext uri="{BB962C8B-B14F-4D97-AF65-F5344CB8AC3E}">
        <p14:creationId xmlns:p14="http://schemas.microsoft.com/office/powerpoint/2010/main" val="1259114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C0FE6F3-A822-4C1B-A77A-5FC249425EDB}" type="datetimeFigureOut">
              <a:rPr lang="tr-TR" smtClean="0"/>
              <a:t>8.04.2025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4B2C0E-C668-4497-997C-A875A739071A}" type="slidenum">
              <a:rPr lang="tr-TR" smtClean="0"/>
              <a:t>‹#›</a:t>
            </a:fld>
            <a:endParaRPr lang="tr-TR"/>
          </a:p>
        </p:txBody>
      </p:sp>
    </p:spTree>
    <p:extLst>
      <p:ext uri="{BB962C8B-B14F-4D97-AF65-F5344CB8AC3E}">
        <p14:creationId xmlns:p14="http://schemas.microsoft.com/office/powerpoint/2010/main" val="786411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1C0FE6F3-A822-4C1B-A77A-5FC249425EDB}" type="datetimeFigureOut">
              <a:rPr lang="tr-TR" smtClean="0"/>
              <a:t>8.04.2025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4B2C0E-C668-4497-997C-A875A739071A}" type="slidenum">
              <a:rPr lang="tr-TR" smtClean="0"/>
              <a:t>‹#›</a:t>
            </a:fld>
            <a:endParaRPr lang="tr-TR"/>
          </a:p>
        </p:txBody>
      </p:sp>
    </p:spTree>
    <p:extLst>
      <p:ext uri="{BB962C8B-B14F-4D97-AF65-F5344CB8AC3E}">
        <p14:creationId xmlns:p14="http://schemas.microsoft.com/office/powerpoint/2010/main" val="2805158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1C0FE6F3-A822-4C1B-A77A-5FC249425EDB}" type="datetimeFigureOut">
              <a:rPr lang="tr-TR" smtClean="0"/>
              <a:t>8.04.2025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14B2C0E-C668-4497-997C-A875A739071A}" type="slidenum">
              <a:rPr lang="tr-TR" smtClean="0"/>
              <a:t>‹#›</a:t>
            </a:fld>
            <a:endParaRPr lang="tr-TR"/>
          </a:p>
        </p:txBody>
      </p:sp>
    </p:spTree>
    <p:extLst>
      <p:ext uri="{BB962C8B-B14F-4D97-AF65-F5344CB8AC3E}">
        <p14:creationId xmlns:p14="http://schemas.microsoft.com/office/powerpoint/2010/main" val="2932944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1C0FE6F3-A822-4C1B-A77A-5FC249425EDB}" type="datetimeFigureOut">
              <a:rPr lang="tr-TR" smtClean="0"/>
              <a:t>8.04.2025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14B2C0E-C668-4497-997C-A875A739071A}" type="slidenum">
              <a:rPr lang="tr-TR" smtClean="0"/>
              <a:t>‹#›</a:t>
            </a:fld>
            <a:endParaRPr lang="tr-TR"/>
          </a:p>
        </p:txBody>
      </p:sp>
    </p:spTree>
    <p:extLst>
      <p:ext uri="{BB962C8B-B14F-4D97-AF65-F5344CB8AC3E}">
        <p14:creationId xmlns:p14="http://schemas.microsoft.com/office/powerpoint/2010/main" val="1957203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0FE6F3-A822-4C1B-A77A-5FC249425EDB}" type="datetimeFigureOut">
              <a:rPr lang="tr-TR" smtClean="0"/>
              <a:t>8.04.2025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14B2C0E-C668-4497-997C-A875A739071A}" type="slidenum">
              <a:rPr lang="tr-TR" smtClean="0"/>
              <a:t>‹#›</a:t>
            </a:fld>
            <a:endParaRPr lang="tr-TR"/>
          </a:p>
        </p:txBody>
      </p:sp>
    </p:spTree>
    <p:extLst>
      <p:ext uri="{BB962C8B-B14F-4D97-AF65-F5344CB8AC3E}">
        <p14:creationId xmlns:p14="http://schemas.microsoft.com/office/powerpoint/2010/main" val="3886685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1C0FE6F3-A822-4C1B-A77A-5FC249425EDB}" type="datetimeFigureOut">
              <a:rPr lang="tr-TR" smtClean="0"/>
              <a:t>8.04.2025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4B2C0E-C668-4497-997C-A875A739071A}" type="slidenum">
              <a:rPr lang="tr-TR" smtClean="0"/>
              <a:t>‹#›</a:t>
            </a:fld>
            <a:endParaRPr lang="tr-TR"/>
          </a:p>
        </p:txBody>
      </p:sp>
    </p:spTree>
    <p:extLst>
      <p:ext uri="{BB962C8B-B14F-4D97-AF65-F5344CB8AC3E}">
        <p14:creationId xmlns:p14="http://schemas.microsoft.com/office/powerpoint/2010/main" val="2616204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1C0FE6F3-A822-4C1B-A77A-5FC249425EDB}" type="datetimeFigureOut">
              <a:rPr lang="tr-TR" smtClean="0"/>
              <a:t>8.04.2025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4B2C0E-C668-4497-997C-A875A739071A}" type="slidenum">
              <a:rPr lang="tr-TR" smtClean="0"/>
              <a:t>‹#›</a:t>
            </a:fld>
            <a:endParaRPr lang="tr-TR"/>
          </a:p>
        </p:txBody>
      </p:sp>
    </p:spTree>
    <p:extLst>
      <p:ext uri="{BB962C8B-B14F-4D97-AF65-F5344CB8AC3E}">
        <p14:creationId xmlns:p14="http://schemas.microsoft.com/office/powerpoint/2010/main" val="2140728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C0FE6F3-A822-4C1B-A77A-5FC249425EDB}" type="datetimeFigureOut">
              <a:rPr lang="tr-TR" smtClean="0"/>
              <a:t>8.04.2025</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14B2C0E-C668-4497-997C-A875A739071A}" type="slidenum">
              <a:rPr lang="tr-TR" smtClean="0"/>
              <a:t>‹#›</a:t>
            </a:fld>
            <a:endParaRPr lang="tr-TR"/>
          </a:p>
        </p:txBody>
      </p:sp>
      <p:pic>
        <p:nvPicPr>
          <p:cNvPr id="8" name="Resim 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127868" y="5815605"/>
            <a:ext cx="831817" cy="816638"/>
          </a:xfrm>
          <a:prstGeom prst="rect">
            <a:avLst/>
          </a:prstGeom>
        </p:spPr>
      </p:pic>
    </p:spTree>
    <p:extLst>
      <p:ext uri="{BB962C8B-B14F-4D97-AF65-F5344CB8AC3E}">
        <p14:creationId xmlns:p14="http://schemas.microsoft.com/office/powerpoint/2010/main" val="40558341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txBox="1">
            <a:spLocks/>
          </p:cNvSpPr>
          <p:nvPr/>
        </p:nvSpPr>
        <p:spPr>
          <a:xfrm>
            <a:off x="99392" y="3705841"/>
            <a:ext cx="11935326" cy="112520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dirty="0"/>
              <a:t>DEPO OTOMASYONU</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2475" y="2145580"/>
            <a:ext cx="4019550" cy="1133475"/>
          </a:xfrm>
          <a:prstGeom prst="rect">
            <a:avLst/>
          </a:prstGeom>
        </p:spPr>
      </p:pic>
    </p:spTree>
    <p:extLst>
      <p:ext uri="{BB962C8B-B14F-4D97-AF65-F5344CB8AC3E}">
        <p14:creationId xmlns:p14="http://schemas.microsoft.com/office/powerpoint/2010/main" val="4131133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230294" y="243840"/>
            <a:ext cx="7857066" cy="711200"/>
          </a:xfrm>
        </p:spPr>
        <p:txBody>
          <a:bodyPr/>
          <a:lstStyle/>
          <a:p>
            <a:r>
              <a:rPr lang="tr-TR" dirty="0" err="1"/>
              <a:t>Lokasyonlar</a:t>
            </a:r>
            <a:r>
              <a:rPr lang="tr-TR" dirty="0"/>
              <a:t> Arası Transfer</a:t>
            </a:r>
          </a:p>
        </p:txBody>
      </p:sp>
      <p:pic>
        <p:nvPicPr>
          <p:cNvPr id="5" name="Resim 4"/>
          <p:cNvPicPr>
            <a:picLocks noChangeAspect="1"/>
          </p:cNvPicPr>
          <p:nvPr/>
        </p:nvPicPr>
        <p:blipFill>
          <a:blip r:embed="rId3"/>
          <a:stretch>
            <a:fillRect/>
          </a:stretch>
        </p:blipFill>
        <p:spPr>
          <a:xfrm>
            <a:off x="4184525" y="955040"/>
            <a:ext cx="3077004" cy="3105583"/>
          </a:xfrm>
          <a:prstGeom prst="rect">
            <a:avLst/>
          </a:prstGeom>
        </p:spPr>
      </p:pic>
      <p:pic>
        <p:nvPicPr>
          <p:cNvPr id="6" name="Resim 5"/>
          <p:cNvPicPr>
            <a:picLocks noChangeAspect="1"/>
          </p:cNvPicPr>
          <p:nvPr/>
        </p:nvPicPr>
        <p:blipFill>
          <a:blip r:embed="rId4"/>
          <a:stretch>
            <a:fillRect/>
          </a:stretch>
        </p:blipFill>
        <p:spPr>
          <a:xfrm>
            <a:off x="8070563" y="955040"/>
            <a:ext cx="2915057" cy="5563376"/>
          </a:xfrm>
          <a:prstGeom prst="rect">
            <a:avLst/>
          </a:prstGeom>
        </p:spPr>
      </p:pic>
      <p:cxnSp>
        <p:nvCxnSpPr>
          <p:cNvPr id="29" name="Düz Bağlayıcı 28"/>
          <p:cNvCxnSpPr/>
          <p:nvPr/>
        </p:nvCxnSpPr>
        <p:spPr>
          <a:xfrm>
            <a:off x="7165893" y="3881120"/>
            <a:ext cx="31496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31" name="Düz Bağlayıcı 30"/>
          <p:cNvCxnSpPr/>
          <p:nvPr/>
        </p:nvCxnSpPr>
        <p:spPr>
          <a:xfrm flipV="1">
            <a:off x="7501173" y="1178560"/>
            <a:ext cx="0" cy="270256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33" name="Düz Ok Bağlayıcısı 32"/>
          <p:cNvCxnSpPr/>
          <p:nvPr/>
        </p:nvCxnSpPr>
        <p:spPr>
          <a:xfrm>
            <a:off x="7501173" y="1178560"/>
            <a:ext cx="741680" cy="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35" name="Dikdörtgen 34"/>
          <p:cNvSpPr/>
          <p:nvPr/>
        </p:nvSpPr>
        <p:spPr>
          <a:xfrm>
            <a:off x="4320505" y="3561899"/>
            <a:ext cx="2844800" cy="5384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6" name="İçerik Yer Tutucusu 2"/>
          <p:cNvSpPr>
            <a:spLocks noGrp="1"/>
          </p:cNvSpPr>
          <p:nvPr>
            <p:ph idx="1"/>
          </p:nvPr>
        </p:nvSpPr>
        <p:spPr>
          <a:xfrm>
            <a:off x="230294" y="1084248"/>
            <a:ext cx="3184953" cy="3880773"/>
          </a:xfrm>
        </p:spPr>
        <p:txBody>
          <a:bodyPr/>
          <a:lstStyle/>
          <a:p>
            <a:r>
              <a:rPr lang="tr-TR" dirty="0"/>
              <a:t> Ürünlerin aynı depo içerisindeki farklı </a:t>
            </a:r>
            <a:r>
              <a:rPr lang="tr-TR" dirty="0" err="1"/>
              <a:t>lokasyonlar</a:t>
            </a:r>
            <a:r>
              <a:rPr lang="tr-TR" dirty="0"/>
              <a:t> arasında taşınması işlemidir. Depo içi stok hareketlerinin düzenlenmesi ve </a:t>
            </a:r>
            <a:r>
              <a:rPr lang="tr-TR" dirty="0" err="1"/>
              <a:t>operasyonel</a:t>
            </a:r>
            <a:r>
              <a:rPr lang="tr-TR" dirty="0"/>
              <a:t> akışın iyileştirilmesi amacıyla yapılır.</a:t>
            </a:r>
          </a:p>
        </p:txBody>
      </p:sp>
    </p:spTree>
    <p:extLst>
      <p:ext uri="{BB962C8B-B14F-4D97-AF65-F5344CB8AC3E}">
        <p14:creationId xmlns:p14="http://schemas.microsoft.com/office/powerpoint/2010/main" val="265848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6">
                                            <p:txEl>
                                              <p:pRg st="0" end="0"/>
                                            </p:txEl>
                                          </p:spTgt>
                                        </p:tgtEl>
                                        <p:attrNameLst>
                                          <p:attrName>style.visibility</p:attrName>
                                        </p:attrNameLst>
                                      </p:cBhvr>
                                      <p:to>
                                        <p:strVal val="visible"/>
                                      </p:to>
                                    </p:set>
                                    <p:animEffect transition="in" filter="fade">
                                      <p:cBhvr>
                                        <p:cTn id="14" dur="1000"/>
                                        <p:tgtEl>
                                          <p:spTgt spid="36">
                                            <p:txEl>
                                              <p:pRg st="0" end="0"/>
                                            </p:txEl>
                                          </p:spTgt>
                                        </p:tgtEl>
                                      </p:cBhvr>
                                    </p:animEffect>
                                    <p:anim calcmode="lin" valueType="num">
                                      <p:cBhvr>
                                        <p:cTn id="15"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6">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1000"/>
                                        <p:tgtEl>
                                          <p:spTgt spid="35"/>
                                        </p:tgtEl>
                                      </p:cBhvr>
                                    </p:animEffect>
                                    <p:anim calcmode="lin" valueType="num">
                                      <p:cBhvr>
                                        <p:cTn id="20" dur="1000" fill="hold"/>
                                        <p:tgtEl>
                                          <p:spTgt spid="35"/>
                                        </p:tgtEl>
                                        <p:attrNameLst>
                                          <p:attrName>ppt_x</p:attrName>
                                        </p:attrNameLst>
                                      </p:cBhvr>
                                      <p:tavLst>
                                        <p:tav tm="0">
                                          <p:val>
                                            <p:strVal val="#ppt_x"/>
                                          </p:val>
                                        </p:tav>
                                        <p:tav tm="100000">
                                          <p:val>
                                            <p:strVal val="#ppt_x"/>
                                          </p:val>
                                        </p:tav>
                                      </p:tavLst>
                                    </p:anim>
                                    <p:anim calcmode="lin" valueType="num">
                                      <p:cBhvr>
                                        <p:cTn id="21" dur="1000" fill="hold"/>
                                        <p:tgtEl>
                                          <p:spTgt spid="3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1000"/>
                                        <p:tgtEl>
                                          <p:spTgt spid="31"/>
                                        </p:tgtEl>
                                      </p:cBhvr>
                                    </p:animEffect>
                                    <p:anim calcmode="lin" valueType="num">
                                      <p:cBhvr>
                                        <p:cTn id="30" dur="1000" fill="hold"/>
                                        <p:tgtEl>
                                          <p:spTgt spid="31"/>
                                        </p:tgtEl>
                                        <p:attrNameLst>
                                          <p:attrName>ppt_x</p:attrName>
                                        </p:attrNameLst>
                                      </p:cBhvr>
                                      <p:tavLst>
                                        <p:tav tm="0">
                                          <p:val>
                                            <p:strVal val="#ppt_x"/>
                                          </p:val>
                                        </p:tav>
                                        <p:tav tm="100000">
                                          <p:val>
                                            <p:strVal val="#ppt_x"/>
                                          </p:val>
                                        </p:tav>
                                      </p:tavLst>
                                    </p:anim>
                                    <p:anim calcmode="lin" valueType="num">
                                      <p:cBhvr>
                                        <p:cTn id="31" dur="1000" fill="hold"/>
                                        <p:tgtEl>
                                          <p:spTgt spid="31"/>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1000"/>
                                        <p:tgtEl>
                                          <p:spTgt spid="29"/>
                                        </p:tgtEl>
                                      </p:cBhvr>
                                    </p:animEffect>
                                    <p:anim calcmode="lin" valueType="num">
                                      <p:cBhvr>
                                        <p:cTn id="35" dur="1000" fill="hold"/>
                                        <p:tgtEl>
                                          <p:spTgt spid="29"/>
                                        </p:tgtEl>
                                        <p:attrNameLst>
                                          <p:attrName>ppt_x</p:attrName>
                                        </p:attrNameLst>
                                      </p:cBhvr>
                                      <p:tavLst>
                                        <p:tav tm="0">
                                          <p:val>
                                            <p:strVal val="#ppt_x"/>
                                          </p:val>
                                        </p:tav>
                                        <p:tav tm="100000">
                                          <p:val>
                                            <p:strVal val="#ppt_x"/>
                                          </p:val>
                                        </p:tav>
                                      </p:tavLst>
                                    </p:anim>
                                    <p:anim calcmode="lin" valueType="num">
                                      <p:cBhvr>
                                        <p:cTn id="36" dur="1000" fill="hold"/>
                                        <p:tgtEl>
                                          <p:spTgt spid="29"/>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1000"/>
                                        <p:tgtEl>
                                          <p:spTgt spid="33"/>
                                        </p:tgtEl>
                                      </p:cBhvr>
                                    </p:animEffect>
                                    <p:anim calcmode="lin" valueType="num">
                                      <p:cBhvr>
                                        <p:cTn id="40" dur="1000" fill="hold"/>
                                        <p:tgtEl>
                                          <p:spTgt spid="33"/>
                                        </p:tgtEl>
                                        <p:attrNameLst>
                                          <p:attrName>ppt_x</p:attrName>
                                        </p:attrNameLst>
                                      </p:cBhvr>
                                      <p:tavLst>
                                        <p:tav tm="0">
                                          <p:val>
                                            <p:strVal val="#ppt_x"/>
                                          </p:val>
                                        </p:tav>
                                        <p:tav tm="100000">
                                          <p:val>
                                            <p:strVal val="#ppt_x"/>
                                          </p:val>
                                        </p:tav>
                                      </p:tavLst>
                                    </p:anim>
                                    <p:anim calcmode="lin" valueType="num">
                                      <p:cBhvr>
                                        <p:cTn id="41" dur="1000" fill="hold"/>
                                        <p:tgtEl>
                                          <p:spTgt spid="33"/>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1000"/>
                                        <p:tgtEl>
                                          <p:spTgt spid="6"/>
                                        </p:tgtEl>
                                      </p:cBhvr>
                                    </p:animEffect>
                                    <p:anim calcmode="lin" valueType="num">
                                      <p:cBhvr>
                                        <p:cTn id="45" dur="1000" fill="hold"/>
                                        <p:tgtEl>
                                          <p:spTgt spid="6"/>
                                        </p:tgtEl>
                                        <p:attrNameLst>
                                          <p:attrName>ppt_x</p:attrName>
                                        </p:attrNameLst>
                                      </p:cBhvr>
                                      <p:tavLst>
                                        <p:tav tm="0">
                                          <p:val>
                                            <p:strVal val="#ppt_x"/>
                                          </p:val>
                                        </p:tav>
                                        <p:tav tm="100000">
                                          <p:val>
                                            <p:strVal val="#ppt_x"/>
                                          </p:val>
                                        </p:tav>
                                      </p:tavLst>
                                    </p:anim>
                                    <p:anim calcmode="lin" valueType="num">
                                      <p:cBhvr>
                                        <p:cTn id="4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5" grpId="0" animBg="1"/>
      <p:bldP spid="3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95565" y="1338258"/>
            <a:ext cx="2369418" cy="4370708"/>
          </a:xfrm>
        </p:spPr>
        <p:txBody>
          <a:bodyPr>
            <a:normAutofit/>
          </a:bodyPr>
          <a:lstStyle/>
          <a:p>
            <a:r>
              <a:rPr lang="tr-TR" dirty="0"/>
              <a:t>Barkod Yönetimi, depo süreçlerinde ürün takibini hızlandırarak </a:t>
            </a:r>
            <a:r>
              <a:rPr lang="tr-TR" dirty="0" err="1"/>
              <a:t>operasyonel</a:t>
            </a:r>
            <a:r>
              <a:rPr lang="tr-TR" dirty="0"/>
              <a:t> verimliliği artıran bir sistemdir.</a:t>
            </a:r>
          </a:p>
          <a:p>
            <a:pPr marL="0" indent="0">
              <a:buNone/>
            </a:pPr>
            <a:endParaRPr lang="tr-TR" dirty="0"/>
          </a:p>
        </p:txBody>
      </p:sp>
      <p:sp>
        <p:nvSpPr>
          <p:cNvPr id="4" name="Unvan 1"/>
          <p:cNvSpPr>
            <a:spLocks noGrp="1"/>
          </p:cNvSpPr>
          <p:nvPr>
            <p:ph type="title"/>
          </p:nvPr>
        </p:nvSpPr>
        <p:spPr>
          <a:xfrm>
            <a:off x="230294" y="243840"/>
            <a:ext cx="7857066" cy="711200"/>
          </a:xfrm>
        </p:spPr>
        <p:txBody>
          <a:bodyPr/>
          <a:lstStyle/>
          <a:p>
            <a:r>
              <a:rPr lang="tr-TR" dirty="0"/>
              <a:t>Depo Operasyonları</a:t>
            </a:r>
          </a:p>
        </p:txBody>
      </p:sp>
      <p:sp>
        <p:nvSpPr>
          <p:cNvPr id="9" name="Unvan 1"/>
          <p:cNvSpPr txBox="1">
            <a:spLocks/>
          </p:cNvSpPr>
          <p:nvPr/>
        </p:nvSpPr>
        <p:spPr>
          <a:xfrm>
            <a:off x="210888" y="828472"/>
            <a:ext cx="8595975" cy="509786"/>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3000" dirty="0"/>
              <a:t>Barkod Yönetimi </a:t>
            </a:r>
          </a:p>
        </p:txBody>
      </p:sp>
      <p:cxnSp>
        <p:nvCxnSpPr>
          <p:cNvPr id="27" name="Düz Ok Bağlayıcısı 26"/>
          <p:cNvCxnSpPr/>
          <p:nvPr/>
        </p:nvCxnSpPr>
        <p:spPr>
          <a:xfrm>
            <a:off x="2373745" y="2066028"/>
            <a:ext cx="877455" cy="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pic>
        <p:nvPicPr>
          <p:cNvPr id="2" name="Resim 1"/>
          <p:cNvPicPr>
            <a:picLocks noChangeAspect="1"/>
          </p:cNvPicPr>
          <p:nvPr/>
        </p:nvPicPr>
        <p:blipFill>
          <a:blip r:embed="rId3"/>
          <a:stretch>
            <a:fillRect/>
          </a:stretch>
        </p:blipFill>
        <p:spPr>
          <a:xfrm>
            <a:off x="2664983" y="3431548"/>
            <a:ext cx="5521692" cy="3206530"/>
          </a:xfrm>
          <a:prstGeom prst="rect">
            <a:avLst/>
          </a:prstGeom>
          <a:ln w="38100" cap="sq">
            <a:solidFill>
              <a:schemeClr val="bg1">
                <a:lumMod val="75000"/>
              </a:schemeClr>
            </a:solidFill>
            <a:prstDash val="solid"/>
            <a:miter lim="800000"/>
          </a:ln>
          <a:effectLst>
            <a:outerShdw blurRad="50800" dist="38100" dir="2700000" algn="tl" rotWithShape="0">
              <a:srgbClr val="000000">
                <a:alpha val="43000"/>
              </a:srgbClr>
            </a:outerShdw>
          </a:effectLst>
        </p:spPr>
      </p:pic>
      <p:pic>
        <p:nvPicPr>
          <p:cNvPr id="6" name="Resim 5"/>
          <p:cNvPicPr>
            <a:picLocks noChangeAspect="1"/>
          </p:cNvPicPr>
          <p:nvPr/>
        </p:nvPicPr>
        <p:blipFill>
          <a:blip r:embed="rId4"/>
          <a:stretch>
            <a:fillRect/>
          </a:stretch>
        </p:blipFill>
        <p:spPr>
          <a:xfrm>
            <a:off x="3251201" y="1083366"/>
            <a:ext cx="8623260" cy="2093288"/>
          </a:xfrm>
          <a:prstGeom prst="rect">
            <a:avLst/>
          </a:prstGeom>
          <a:ln w="38100" cap="sq">
            <a:solidFill>
              <a:schemeClr val="bg1">
                <a:lumMod val="75000"/>
              </a:schemeClr>
            </a:solidFill>
            <a:prstDash val="solid"/>
            <a:miter lim="800000"/>
          </a:ln>
          <a:effectLst>
            <a:outerShdw blurRad="50800" dist="38100" dir="2700000" algn="tl" rotWithShape="0">
              <a:srgbClr val="000000">
                <a:alpha val="43000"/>
              </a:srgbClr>
            </a:outerShdw>
          </a:effectLst>
        </p:spPr>
      </p:pic>
      <p:sp>
        <p:nvSpPr>
          <p:cNvPr id="21" name="Dikdörtgen 20"/>
          <p:cNvSpPr/>
          <p:nvPr/>
        </p:nvSpPr>
        <p:spPr>
          <a:xfrm>
            <a:off x="11526520" y="2880360"/>
            <a:ext cx="304800" cy="3505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5" name="Dirsek Bağlayıcısı 24"/>
          <p:cNvCxnSpPr>
            <a:stCxn id="21" idx="2"/>
            <a:endCxn id="2" idx="3"/>
          </p:cNvCxnSpPr>
          <p:nvPr/>
        </p:nvCxnSpPr>
        <p:spPr>
          <a:xfrm rot="5400000">
            <a:off x="9030832" y="2386724"/>
            <a:ext cx="1803933" cy="3492245"/>
          </a:xfrm>
          <a:prstGeom prst="bentConnector2">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12779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1000"/>
                                        <p:tgtEl>
                                          <p:spTgt spid="27"/>
                                        </p:tgtEl>
                                      </p:cBhvr>
                                    </p:animEffect>
                                    <p:anim calcmode="lin" valueType="num">
                                      <p:cBhvr>
                                        <p:cTn id="27" dur="1000" fill="hold"/>
                                        <p:tgtEl>
                                          <p:spTgt spid="27"/>
                                        </p:tgtEl>
                                        <p:attrNameLst>
                                          <p:attrName>ppt_x</p:attrName>
                                        </p:attrNameLst>
                                      </p:cBhvr>
                                      <p:tavLst>
                                        <p:tav tm="0">
                                          <p:val>
                                            <p:strVal val="#ppt_x"/>
                                          </p:val>
                                        </p:tav>
                                        <p:tav tm="100000">
                                          <p:val>
                                            <p:strVal val="#ppt_x"/>
                                          </p:val>
                                        </p:tav>
                                      </p:tavLst>
                                    </p:anim>
                                    <p:anim calcmode="lin" valueType="num">
                                      <p:cBhvr>
                                        <p:cTn id="28" dur="1000" fill="hold"/>
                                        <p:tgtEl>
                                          <p:spTgt spid="27"/>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1000"/>
                                        <p:tgtEl>
                                          <p:spTgt spid="25"/>
                                        </p:tgtEl>
                                      </p:cBhvr>
                                    </p:animEffect>
                                    <p:anim calcmode="lin" valueType="num">
                                      <p:cBhvr>
                                        <p:cTn id="42" dur="1000" fill="hold"/>
                                        <p:tgtEl>
                                          <p:spTgt spid="25"/>
                                        </p:tgtEl>
                                        <p:attrNameLst>
                                          <p:attrName>ppt_x</p:attrName>
                                        </p:attrNameLst>
                                      </p:cBhvr>
                                      <p:tavLst>
                                        <p:tav tm="0">
                                          <p:val>
                                            <p:strVal val="#ppt_x"/>
                                          </p:val>
                                        </p:tav>
                                        <p:tav tm="100000">
                                          <p:val>
                                            <p:strVal val="#ppt_x"/>
                                          </p:val>
                                        </p:tav>
                                      </p:tavLst>
                                    </p:anim>
                                    <p:anim calcmode="lin" valueType="num">
                                      <p:cBhvr>
                                        <p:cTn id="43" dur="1000" fill="hold"/>
                                        <p:tgtEl>
                                          <p:spTgt spid="25"/>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9" grpId="0"/>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3523" y="1392538"/>
            <a:ext cx="2360095" cy="2181935"/>
          </a:xfrm>
        </p:spPr>
        <p:txBody>
          <a:bodyPr>
            <a:normAutofit/>
          </a:bodyPr>
          <a:lstStyle/>
          <a:p>
            <a:r>
              <a:rPr lang="tr-TR" dirty="0"/>
              <a:t>Sarf Çıkış Operasyonu, sarf malzemelerinin depodan çıkışını hızlı ve kolay bir şekilde yönetir.</a:t>
            </a:r>
          </a:p>
          <a:p>
            <a:endParaRPr lang="tr-TR" dirty="0"/>
          </a:p>
          <a:p>
            <a:pPr marL="0" indent="0">
              <a:buNone/>
            </a:pPr>
            <a:endParaRPr lang="tr-TR" dirty="0"/>
          </a:p>
          <a:p>
            <a:endParaRPr lang="tr-TR" dirty="0"/>
          </a:p>
        </p:txBody>
      </p:sp>
      <p:sp>
        <p:nvSpPr>
          <p:cNvPr id="4" name="Unvan 1"/>
          <p:cNvSpPr txBox="1">
            <a:spLocks/>
          </p:cNvSpPr>
          <p:nvPr/>
        </p:nvSpPr>
        <p:spPr>
          <a:xfrm>
            <a:off x="230294" y="76715"/>
            <a:ext cx="7857066" cy="7112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dirty="0"/>
              <a:t>Depo Operasyonları</a:t>
            </a:r>
          </a:p>
        </p:txBody>
      </p:sp>
      <p:sp>
        <p:nvSpPr>
          <p:cNvPr id="5" name="Unvan 1"/>
          <p:cNvSpPr txBox="1">
            <a:spLocks/>
          </p:cNvSpPr>
          <p:nvPr/>
        </p:nvSpPr>
        <p:spPr>
          <a:xfrm>
            <a:off x="230294" y="676966"/>
            <a:ext cx="8595975" cy="509786"/>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3000" dirty="0"/>
              <a:t>Sarf Çıkış Operasyonu ve Virman Fişi</a:t>
            </a:r>
          </a:p>
        </p:txBody>
      </p:sp>
      <p:pic>
        <p:nvPicPr>
          <p:cNvPr id="6" name="Resim 5"/>
          <p:cNvPicPr>
            <a:picLocks noChangeAspect="1"/>
          </p:cNvPicPr>
          <p:nvPr/>
        </p:nvPicPr>
        <p:blipFill>
          <a:blip r:embed="rId3"/>
          <a:stretch>
            <a:fillRect/>
          </a:stretch>
        </p:blipFill>
        <p:spPr>
          <a:xfrm>
            <a:off x="2909291" y="1329313"/>
            <a:ext cx="3204609" cy="2856856"/>
          </a:xfrm>
          <a:prstGeom prst="rect">
            <a:avLst/>
          </a:prstGeom>
          <a:ln w="38100" cap="sq">
            <a:solidFill>
              <a:schemeClr val="bg1">
                <a:lumMod val="75000"/>
              </a:schemeClr>
            </a:solidFill>
            <a:prstDash val="solid"/>
            <a:miter lim="800000"/>
          </a:ln>
          <a:effectLst>
            <a:outerShdw blurRad="50800" dist="38100" dir="2700000" algn="tl" rotWithShape="0">
              <a:srgbClr val="000000">
                <a:alpha val="43000"/>
              </a:srgbClr>
            </a:outerShdw>
          </a:effectLst>
        </p:spPr>
      </p:pic>
      <p:sp>
        <p:nvSpPr>
          <p:cNvPr id="7" name="Dikdörtgen 6"/>
          <p:cNvSpPr/>
          <p:nvPr/>
        </p:nvSpPr>
        <p:spPr>
          <a:xfrm>
            <a:off x="3717757" y="3901440"/>
            <a:ext cx="629453" cy="2455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1" name="Resim 10"/>
          <p:cNvPicPr>
            <a:picLocks noChangeAspect="1"/>
          </p:cNvPicPr>
          <p:nvPr/>
        </p:nvPicPr>
        <p:blipFill>
          <a:blip r:embed="rId4"/>
          <a:stretch>
            <a:fillRect/>
          </a:stretch>
        </p:blipFill>
        <p:spPr>
          <a:xfrm>
            <a:off x="6345980" y="1291715"/>
            <a:ext cx="5681698" cy="1226570"/>
          </a:xfrm>
          <a:prstGeom prst="rect">
            <a:avLst/>
          </a:prstGeom>
          <a:ln w="38100" cap="sq">
            <a:solidFill>
              <a:schemeClr val="bg1">
                <a:lumMod val="75000"/>
              </a:schemeClr>
            </a:solidFill>
            <a:prstDash val="solid"/>
            <a:miter lim="800000"/>
          </a:ln>
          <a:effectLst>
            <a:outerShdw blurRad="50800" dist="38100" dir="2700000" algn="tl" rotWithShape="0">
              <a:srgbClr val="000000">
                <a:alpha val="43000"/>
              </a:srgbClr>
            </a:outerShdw>
          </a:effectLst>
        </p:spPr>
      </p:pic>
      <p:cxnSp>
        <p:nvCxnSpPr>
          <p:cNvPr id="17" name="Düz Bağlayıcı 16"/>
          <p:cNvCxnSpPr/>
          <p:nvPr/>
        </p:nvCxnSpPr>
        <p:spPr>
          <a:xfrm>
            <a:off x="4366260" y="4034790"/>
            <a:ext cx="12192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9" name="Düz Bağlayıcı 18"/>
          <p:cNvCxnSpPr/>
          <p:nvPr/>
        </p:nvCxnSpPr>
        <p:spPr>
          <a:xfrm flipH="1" flipV="1">
            <a:off x="4488180" y="1558290"/>
            <a:ext cx="3810" cy="246888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1" name="Düz Ok Bağlayıcısı 20"/>
          <p:cNvCxnSpPr/>
          <p:nvPr/>
        </p:nvCxnSpPr>
        <p:spPr>
          <a:xfrm>
            <a:off x="4488180" y="1539240"/>
            <a:ext cx="468630" cy="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23" name="Dikdörtgen 22"/>
          <p:cNvSpPr/>
          <p:nvPr/>
        </p:nvSpPr>
        <p:spPr>
          <a:xfrm>
            <a:off x="6943344" y="1558290"/>
            <a:ext cx="542544" cy="19735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5" name="Düz Ok Bağlayıcısı 24"/>
          <p:cNvCxnSpPr/>
          <p:nvPr/>
        </p:nvCxnSpPr>
        <p:spPr>
          <a:xfrm>
            <a:off x="7205472" y="1801501"/>
            <a:ext cx="9144" cy="1240403"/>
          </a:xfrm>
          <a:prstGeom prst="straightConnector1">
            <a:avLst/>
          </a:prstGeom>
          <a:ln>
            <a:solidFill>
              <a:srgbClr val="FFC000"/>
            </a:solidFill>
            <a:tailEnd type="triangle"/>
          </a:ln>
        </p:spPr>
        <p:style>
          <a:lnRef idx="3">
            <a:schemeClr val="dk1"/>
          </a:lnRef>
          <a:fillRef idx="0">
            <a:schemeClr val="dk1"/>
          </a:fillRef>
          <a:effectRef idx="2">
            <a:schemeClr val="dk1"/>
          </a:effectRef>
          <a:fontRef idx="minor">
            <a:schemeClr val="tx1"/>
          </a:fontRef>
        </p:style>
      </p:cxnSp>
      <p:pic>
        <p:nvPicPr>
          <p:cNvPr id="26" name="Resim 25"/>
          <p:cNvPicPr>
            <a:picLocks noChangeAspect="1"/>
          </p:cNvPicPr>
          <p:nvPr/>
        </p:nvPicPr>
        <p:blipFill>
          <a:blip r:embed="rId5"/>
          <a:stretch>
            <a:fillRect/>
          </a:stretch>
        </p:blipFill>
        <p:spPr>
          <a:xfrm>
            <a:off x="6369637" y="3041904"/>
            <a:ext cx="5658041" cy="3395841"/>
          </a:xfrm>
          <a:prstGeom prst="rect">
            <a:avLst/>
          </a:prstGeom>
          <a:ln w="38100" cap="sq">
            <a:solidFill>
              <a:schemeClr val="bg1">
                <a:lumMod val="75000"/>
              </a:schemeClr>
            </a:solidFill>
            <a:prstDash val="solid"/>
            <a:miter lim="800000"/>
          </a:ln>
          <a:effectLst>
            <a:outerShdw blurRad="50800" dist="38100" dir="2700000" algn="tl" rotWithShape="0">
              <a:srgbClr val="000000">
                <a:alpha val="43000"/>
              </a:srgbClr>
            </a:outerShdw>
          </a:effectLst>
        </p:spPr>
      </p:pic>
      <p:pic>
        <p:nvPicPr>
          <p:cNvPr id="27" name="Resim 26"/>
          <p:cNvPicPr>
            <a:picLocks noChangeAspect="1"/>
          </p:cNvPicPr>
          <p:nvPr/>
        </p:nvPicPr>
        <p:blipFill>
          <a:blip r:embed="rId6"/>
          <a:stretch>
            <a:fillRect/>
          </a:stretch>
        </p:blipFill>
        <p:spPr>
          <a:xfrm>
            <a:off x="3404205" y="4531510"/>
            <a:ext cx="2636579" cy="2182190"/>
          </a:xfrm>
          <a:prstGeom prst="rect">
            <a:avLst/>
          </a:prstGeom>
          <a:ln w="38100" cap="sq">
            <a:solidFill>
              <a:schemeClr val="bg1">
                <a:lumMod val="75000"/>
              </a:schemeClr>
            </a:solidFill>
            <a:prstDash val="solid"/>
            <a:miter lim="800000"/>
          </a:ln>
          <a:effectLst>
            <a:outerShdw blurRad="50800" dist="38100" dir="2700000" algn="tl" rotWithShape="0">
              <a:srgbClr val="000000">
                <a:alpha val="43000"/>
              </a:srgbClr>
            </a:outerShdw>
          </a:effectLst>
        </p:spPr>
      </p:pic>
      <p:sp>
        <p:nvSpPr>
          <p:cNvPr id="28" name="Dikdörtgen 27"/>
          <p:cNvSpPr/>
          <p:nvPr/>
        </p:nvSpPr>
        <p:spPr>
          <a:xfrm>
            <a:off x="11443386" y="4746675"/>
            <a:ext cx="542544" cy="19735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30" name="Dirsek Bağlayıcısı 29"/>
          <p:cNvCxnSpPr>
            <a:stCxn id="28" idx="1"/>
            <a:endCxn id="27" idx="3"/>
          </p:cNvCxnSpPr>
          <p:nvPr/>
        </p:nvCxnSpPr>
        <p:spPr>
          <a:xfrm rot="10800000" flipV="1">
            <a:off x="6040784" y="4845353"/>
            <a:ext cx="5402602" cy="777251"/>
          </a:xfrm>
          <a:prstGeom prst="bentConnector3">
            <a:avLst>
              <a:gd name="adj1" fmla="val 96262"/>
            </a:avLst>
          </a:prstGeom>
          <a:ln>
            <a:solidFill>
              <a:srgbClr val="FFC000"/>
            </a:solidFill>
            <a:tailEnd type="triangle"/>
          </a:ln>
        </p:spPr>
        <p:style>
          <a:lnRef idx="3">
            <a:schemeClr val="dk1"/>
          </a:lnRef>
          <a:fillRef idx="0">
            <a:schemeClr val="dk1"/>
          </a:fillRef>
          <a:effectRef idx="2">
            <a:schemeClr val="dk1"/>
          </a:effectRef>
          <a:fontRef idx="minor">
            <a:schemeClr val="tx1"/>
          </a:fontRef>
        </p:style>
      </p:cxnSp>
      <p:sp>
        <p:nvSpPr>
          <p:cNvPr id="36" name="Dikdörtgen 35"/>
          <p:cNvSpPr/>
          <p:nvPr/>
        </p:nvSpPr>
        <p:spPr>
          <a:xfrm>
            <a:off x="6943343" y="3988810"/>
            <a:ext cx="1882925" cy="57395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38" name="Düz Ok Bağlayıcısı 37"/>
          <p:cNvCxnSpPr>
            <a:endCxn id="6" idx="1"/>
          </p:cNvCxnSpPr>
          <p:nvPr/>
        </p:nvCxnSpPr>
        <p:spPr>
          <a:xfrm>
            <a:off x="2078182" y="2757741"/>
            <a:ext cx="831109" cy="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52" name="İçerik Yer Tutucusu 2"/>
          <p:cNvSpPr txBox="1">
            <a:spLocks/>
          </p:cNvSpPr>
          <p:nvPr/>
        </p:nvSpPr>
        <p:spPr>
          <a:xfrm>
            <a:off x="103522" y="3767258"/>
            <a:ext cx="2735852" cy="286232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tr-TR" dirty="0">
                <a:solidFill>
                  <a:srgbClr val="000000"/>
                </a:solidFill>
                <a:latin typeface="Calibri" panose="020F0502020204030204" pitchFamily="34" charset="0"/>
              </a:rPr>
              <a:t>Virman işlemi, ürünlerin bulunduğu depo ve </a:t>
            </a:r>
            <a:r>
              <a:rPr lang="tr-TR" dirty="0" err="1">
                <a:solidFill>
                  <a:srgbClr val="000000"/>
                </a:solidFill>
                <a:latin typeface="Calibri" panose="020F0502020204030204" pitchFamily="34" charset="0"/>
              </a:rPr>
              <a:t>lokasyonda</a:t>
            </a:r>
            <a:r>
              <a:rPr lang="tr-TR" dirty="0">
                <a:solidFill>
                  <a:srgbClr val="000000"/>
                </a:solidFill>
                <a:latin typeface="Calibri" panose="020F0502020204030204" pitchFamily="34" charset="0"/>
              </a:rPr>
              <a:t> gerçekleştirilir. Depolar arası sevk ve </a:t>
            </a:r>
            <a:r>
              <a:rPr lang="tr-TR" dirty="0" err="1">
                <a:solidFill>
                  <a:srgbClr val="000000"/>
                </a:solidFill>
                <a:latin typeface="Calibri" panose="020F0502020204030204" pitchFamily="34" charset="0"/>
              </a:rPr>
              <a:t>lokasyonlar</a:t>
            </a:r>
            <a:r>
              <a:rPr lang="tr-TR" dirty="0">
                <a:solidFill>
                  <a:srgbClr val="000000"/>
                </a:solidFill>
                <a:latin typeface="Calibri" panose="020F0502020204030204" pitchFamily="34" charset="0"/>
              </a:rPr>
              <a:t> arası transfer işlemleri için ayrı evraklar oluşturulması gerekir.</a:t>
            </a:r>
            <a:endParaRPr lang="tr-TR" dirty="0">
              <a:solidFill>
                <a:srgbClr val="FF0000"/>
              </a:solidFill>
            </a:endParaRPr>
          </a:p>
        </p:txBody>
      </p:sp>
      <p:cxnSp>
        <p:nvCxnSpPr>
          <p:cNvPr id="54" name="Dirsek Bağlayıcısı 53"/>
          <p:cNvCxnSpPr>
            <a:endCxn id="11" idx="0"/>
          </p:cNvCxnSpPr>
          <p:nvPr/>
        </p:nvCxnSpPr>
        <p:spPr>
          <a:xfrm flipV="1">
            <a:off x="2707527" y="1291715"/>
            <a:ext cx="6479302" cy="3048881"/>
          </a:xfrm>
          <a:prstGeom prst="bentConnector4">
            <a:avLst>
              <a:gd name="adj1" fmla="val 54768"/>
              <a:gd name="adj2" fmla="val 107498"/>
            </a:avLst>
          </a:prstGeom>
          <a:ln>
            <a:solidFill>
              <a:srgbClr val="FFC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89501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1000"/>
                                        <p:tgtEl>
                                          <p:spTgt spid="25"/>
                                        </p:tgtEl>
                                      </p:cBhvr>
                                    </p:animEffect>
                                    <p:anim calcmode="lin" valueType="num">
                                      <p:cBhvr>
                                        <p:cTn id="42" dur="1000" fill="hold"/>
                                        <p:tgtEl>
                                          <p:spTgt spid="25"/>
                                        </p:tgtEl>
                                        <p:attrNameLst>
                                          <p:attrName>ppt_x</p:attrName>
                                        </p:attrNameLst>
                                      </p:cBhvr>
                                      <p:tavLst>
                                        <p:tav tm="0">
                                          <p:val>
                                            <p:strVal val="#ppt_x"/>
                                          </p:val>
                                        </p:tav>
                                        <p:tav tm="100000">
                                          <p:val>
                                            <p:strVal val="#ppt_x"/>
                                          </p:val>
                                        </p:tav>
                                      </p:tavLst>
                                    </p:anim>
                                    <p:anim calcmode="lin" valueType="num">
                                      <p:cBhvr>
                                        <p:cTn id="43" dur="1000" fill="hold"/>
                                        <p:tgtEl>
                                          <p:spTgt spid="25"/>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1000"/>
                                        <p:tgtEl>
                                          <p:spTgt spid="23"/>
                                        </p:tgtEl>
                                      </p:cBhvr>
                                    </p:animEffect>
                                    <p:anim calcmode="lin" valueType="num">
                                      <p:cBhvr>
                                        <p:cTn id="47" dur="1000" fill="hold"/>
                                        <p:tgtEl>
                                          <p:spTgt spid="23"/>
                                        </p:tgtEl>
                                        <p:attrNameLst>
                                          <p:attrName>ppt_x</p:attrName>
                                        </p:attrNameLst>
                                      </p:cBhvr>
                                      <p:tavLst>
                                        <p:tav tm="0">
                                          <p:val>
                                            <p:strVal val="#ppt_x"/>
                                          </p:val>
                                        </p:tav>
                                        <p:tav tm="100000">
                                          <p:val>
                                            <p:strVal val="#ppt_x"/>
                                          </p:val>
                                        </p:tav>
                                      </p:tavLst>
                                    </p:anim>
                                    <p:anim calcmode="lin" valueType="num">
                                      <p:cBhvr>
                                        <p:cTn id="48" dur="1000" fill="hold"/>
                                        <p:tgtEl>
                                          <p:spTgt spid="23"/>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fade">
                                      <p:cBhvr>
                                        <p:cTn id="56" dur="1000"/>
                                        <p:tgtEl>
                                          <p:spTgt spid="36"/>
                                        </p:tgtEl>
                                      </p:cBhvr>
                                    </p:animEffect>
                                    <p:anim calcmode="lin" valueType="num">
                                      <p:cBhvr>
                                        <p:cTn id="57" dur="1000" fill="hold"/>
                                        <p:tgtEl>
                                          <p:spTgt spid="36"/>
                                        </p:tgtEl>
                                        <p:attrNameLst>
                                          <p:attrName>ppt_x</p:attrName>
                                        </p:attrNameLst>
                                      </p:cBhvr>
                                      <p:tavLst>
                                        <p:tav tm="0">
                                          <p:val>
                                            <p:strVal val="#ppt_x"/>
                                          </p:val>
                                        </p:tav>
                                        <p:tav tm="100000">
                                          <p:val>
                                            <p:strVal val="#ppt_x"/>
                                          </p:val>
                                        </p:tav>
                                      </p:tavLst>
                                    </p:anim>
                                    <p:anim calcmode="lin" valueType="num">
                                      <p:cBhvr>
                                        <p:cTn id="58" dur="1000" fill="hold"/>
                                        <p:tgtEl>
                                          <p:spTgt spid="3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1000"/>
                                        <p:tgtEl>
                                          <p:spTgt spid="28"/>
                                        </p:tgtEl>
                                      </p:cBhvr>
                                    </p:animEffect>
                                    <p:anim calcmode="lin" valueType="num">
                                      <p:cBhvr>
                                        <p:cTn id="62" dur="1000" fill="hold"/>
                                        <p:tgtEl>
                                          <p:spTgt spid="28"/>
                                        </p:tgtEl>
                                        <p:attrNameLst>
                                          <p:attrName>ppt_x</p:attrName>
                                        </p:attrNameLst>
                                      </p:cBhvr>
                                      <p:tavLst>
                                        <p:tav tm="0">
                                          <p:val>
                                            <p:strVal val="#ppt_x"/>
                                          </p:val>
                                        </p:tav>
                                        <p:tav tm="100000">
                                          <p:val>
                                            <p:strVal val="#ppt_x"/>
                                          </p:val>
                                        </p:tav>
                                      </p:tavLst>
                                    </p:anim>
                                    <p:anim calcmode="lin" valueType="num">
                                      <p:cBhvr>
                                        <p:cTn id="63" dur="1000" fill="hold"/>
                                        <p:tgtEl>
                                          <p:spTgt spid="28"/>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1000"/>
                                        <p:tgtEl>
                                          <p:spTgt spid="27"/>
                                        </p:tgtEl>
                                      </p:cBhvr>
                                    </p:animEffect>
                                    <p:anim calcmode="lin" valueType="num">
                                      <p:cBhvr>
                                        <p:cTn id="72" dur="1000" fill="hold"/>
                                        <p:tgtEl>
                                          <p:spTgt spid="27"/>
                                        </p:tgtEl>
                                        <p:attrNameLst>
                                          <p:attrName>ppt_x</p:attrName>
                                        </p:attrNameLst>
                                      </p:cBhvr>
                                      <p:tavLst>
                                        <p:tav tm="0">
                                          <p:val>
                                            <p:strVal val="#ppt_x"/>
                                          </p:val>
                                        </p:tav>
                                        <p:tav tm="100000">
                                          <p:val>
                                            <p:strVal val="#ppt_x"/>
                                          </p:val>
                                        </p:tav>
                                      </p:tavLst>
                                    </p:anim>
                                    <p:anim calcmode="lin" valueType="num">
                                      <p:cBhvr>
                                        <p:cTn id="73" dur="1000" fill="hold"/>
                                        <p:tgtEl>
                                          <p:spTgt spid="2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fade">
                                      <p:cBhvr>
                                        <p:cTn id="76" dur="1000"/>
                                        <p:tgtEl>
                                          <p:spTgt spid="52"/>
                                        </p:tgtEl>
                                      </p:cBhvr>
                                    </p:animEffect>
                                    <p:anim calcmode="lin" valueType="num">
                                      <p:cBhvr>
                                        <p:cTn id="77" dur="1000" fill="hold"/>
                                        <p:tgtEl>
                                          <p:spTgt spid="52"/>
                                        </p:tgtEl>
                                        <p:attrNameLst>
                                          <p:attrName>ppt_x</p:attrName>
                                        </p:attrNameLst>
                                      </p:cBhvr>
                                      <p:tavLst>
                                        <p:tav tm="0">
                                          <p:val>
                                            <p:strVal val="#ppt_x"/>
                                          </p:val>
                                        </p:tav>
                                        <p:tav tm="100000">
                                          <p:val>
                                            <p:strVal val="#ppt_x"/>
                                          </p:val>
                                        </p:tav>
                                      </p:tavLst>
                                    </p:anim>
                                    <p:anim calcmode="lin" valueType="num">
                                      <p:cBhvr>
                                        <p:cTn id="78" dur="1000" fill="hold"/>
                                        <p:tgtEl>
                                          <p:spTgt spid="52"/>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3">
                                            <p:txEl>
                                              <p:pRg st="0" end="0"/>
                                            </p:txEl>
                                          </p:spTgt>
                                        </p:tgtEl>
                                        <p:attrNameLst>
                                          <p:attrName>style.visibility</p:attrName>
                                        </p:attrNameLst>
                                      </p:cBhvr>
                                      <p:to>
                                        <p:strVal val="visible"/>
                                      </p:to>
                                    </p:set>
                                    <p:animEffect transition="in" filter="fade">
                                      <p:cBhvr>
                                        <p:cTn id="81" dur="1000"/>
                                        <p:tgtEl>
                                          <p:spTgt spid="3">
                                            <p:txEl>
                                              <p:pRg st="0" end="0"/>
                                            </p:txEl>
                                          </p:spTgt>
                                        </p:tgtEl>
                                      </p:cBhvr>
                                    </p:animEffect>
                                    <p:anim calcmode="lin" valueType="num">
                                      <p:cBhvr>
                                        <p:cTn id="8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fade">
                                      <p:cBhvr>
                                        <p:cTn id="86" dur="1000"/>
                                        <p:tgtEl>
                                          <p:spTgt spid="19"/>
                                        </p:tgtEl>
                                      </p:cBhvr>
                                    </p:animEffect>
                                    <p:anim calcmode="lin" valueType="num">
                                      <p:cBhvr>
                                        <p:cTn id="87" dur="1000" fill="hold"/>
                                        <p:tgtEl>
                                          <p:spTgt spid="19"/>
                                        </p:tgtEl>
                                        <p:attrNameLst>
                                          <p:attrName>ppt_x</p:attrName>
                                        </p:attrNameLst>
                                      </p:cBhvr>
                                      <p:tavLst>
                                        <p:tav tm="0">
                                          <p:val>
                                            <p:strVal val="#ppt_x"/>
                                          </p:val>
                                        </p:tav>
                                        <p:tav tm="100000">
                                          <p:val>
                                            <p:strVal val="#ppt_x"/>
                                          </p:val>
                                        </p:tav>
                                      </p:tavLst>
                                    </p:anim>
                                    <p:anim calcmode="lin" valueType="num">
                                      <p:cBhvr>
                                        <p:cTn id="88" dur="1000" fill="hold"/>
                                        <p:tgtEl>
                                          <p:spTgt spid="19"/>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fade">
                                      <p:cBhvr>
                                        <p:cTn id="91" dur="1000"/>
                                        <p:tgtEl>
                                          <p:spTgt spid="21"/>
                                        </p:tgtEl>
                                      </p:cBhvr>
                                    </p:animEffect>
                                    <p:anim calcmode="lin" valueType="num">
                                      <p:cBhvr>
                                        <p:cTn id="92" dur="1000" fill="hold"/>
                                        <p:tgtEl>
                                          <p:spTgt spid="21"/>
                                        </p:tgtEl>
                                        <p:attrNameLst>
                                          <p:attrName>ppt_x</p:attrName>
                                        </p:attrNameLst>
                                      </p:cBhvr>
                                      <p:tavLst>
                                        <p:tav tm="0">
                                          <p:val>
                                            <p:strVal val="#ppt_x"/>
                                          </p:val>
                                        </p:tav>
                                        <p:tav tm="100000">
                                          <p:val>
                                            <p:strVal val="#ppt_x"/>
                                          </p:val>
                                        </p:tav>
                                      </p:tavLst>
                                    </p:anim>
                                    <p:anim calcmode="lin" valueType="num">
                                      <p:cBhvr>
                                        <p:cTn id="93" dur="1000" fill="hold"/>
                                        <p:tgtEl>
                                          <p:spTgt spid="21"/>
                                        </p:tgtEl>
                                        <p:attrNameLst>
                                          <p:attrName>ppt_y</p:attrName>
                                        </p:attrNameLst>
                                      </p:cBhvr>
                                      <p:tavLst>
                                        <p:tav tm="0">
                                          <p:val>
                                            <p:strVal val="#ppt_y+.1"/>
                                          </p:val>
                                        </p:tav>
                                        <p:tav tm="100000">
                                          <p:val>
                                            <p:strVal val="#ppt_y"/>
                                          </p:val>
                                        </p:tav>
                                      </p:tavLst>
                                    </p:anim>
                                  </p:childTnLst>
                                </p:cTn>
                              </p:par>
                              <p:par>
                                <p:cTn id="94" presetID="42" presetClass="entr" presetSubtype="0" fill="hold" nodeType="withEffect">
                                  <p:stCondLst>
                                    <p:cond delay="0"/>
                                  </p:stCondLst>
                                  <p:childTnLst>
                                    <p:set>
                                      <p:cBhvr>
                                        <p:cTn id="95" dur="1" fill="hold">
                                          <p:stCondLst>
                                            <p:cond delay="0"/>
                                          </p:stCondLst>
                                        </p:cTn>
                                        <p:tgtEl>
                                          <p:spTgt spid="38"/>
                                        </p:tgtEl>
                                        <p:attrNameLst>
                                          <p:attrName>style.visibility</p:attrName>
                                        </p:attrNameLst>
                                      </p:cBhvr>
                                      <p:to>
                                        <p:strVal val="visible"/>
                                      </p:to>
                                    </p:set>
                                    <p:animEffect transition="in" filter="fade">
                                      <p:cBhvr>
                                        <p:cTn id="96" dur="1000"/>
                                        <p:tgtEl>
                                          <p:spTgt spid="38"/>
                                        </p:tgtEl>
                                      </p:cBhvr>
                                    </p:animEffect>
                                    <p:anim calcmode="lin" valueType="num">
                                      <p:cBhvr>
                                        <p:cTn id="97" dur="1000" fill="hold"/>
                                        <p:tgtEl>
                                          <p:spTgt spid="38"/>
                                        </p:tgtEl>
                                        <p:attrNameLst>
                                          <p:attrName>ppt_x</p:attrName>
                                        </p:attrNameLst>
                                      </p:cBhvr>
                                      <p:tavLst>
                                        <p:tav tm="0">
                                          <p:val>
                                            <p:strVal val="#ppt_x"/>
                                          </p:val>
                                        </p:tav>
                                        <p:tav tm="100000">
                                          <p:val>
                                            <p:strVal val="#ppt_x"/>
                                          </p:val>
                                        </p:tav>
                                      </p:tavLst>
                                    </p:anim>
                                    <p:anim calcmode="lin" valueType="num">
                                      <p:cBhvr>
                                        <p:cTn id="98" dur="1000" fill="hold"/>
                                        <p:tgtEl>
                                          <p:spTgt spid="38"/>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17"/>
                                        </p:tgtEl>
                                        <p:attrNameLst>
                                          <p:attrName>style.visibility</p:attrName>
                                        </p:attrNameLst>
                                      </p:cBhvr>
                                      <p:to>
                                        <p:strVal val="visible"/>
                                      </p:to>
                                    </p:set>
                                    <p:animEffect transition="in" filter="fade">
                                      <p:cBhvr>
                                        <p:cTn id="101" dur="1000"/>
                                        <p:tgtEl>
                                          <p:spTgt spid="17"/>
                                        </p:tgtEl>
                                      </p:cBhvr>
                                    </p:animEffect>
                                    <p:anim calcmode="lin" valueType="num">
                                      <p:cBhvr>
                                        <p:cTn id="102" dur="1000" fill="hold"/>
                                        <p:tgtEl>
                                          <p:spTgt spid="17"/>
                                        </p:tgtEl>
                                        <p:attrNameLst>
                                          <p:attrName>ppt_x</p:attrName>
                                        </p:attrNameLst>
                                      </p:cBhvr>
                                      <p:tavLst>
                                        <p:tav tm="0">
                                          <p:val>
                                            <p:strVal val="#ppt_x"/>
                                          </p:val>
                                        </p:tav>
                                        <p:tav tm="100000">
                                          <p:val>
                                            <p:strVal val="#ppt_x"/>
                                          </p:val>
                                        </p:tav>
                                      </p:tavLst>
                                    </p:anim>
                                    <p:anim calcmode="lin" valueType="num">
                                      <p:cBhvr>
                                        <p:cTn id="10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7" grpId="0" animBg="1"/>
      <p:bldP spid="23" grpId="0" animBg="1"/>
      <p:bldP spid="28" grpId="0" animBg="1"/>
      <p:bldP spid="36" grpId="0" animBg="1"/>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26021" y="1396905"/>
            <a:ext cx="2558556" cy="5339175"/>
          </a:xfrm>
        </p:spPr>
        <p:txBody>
          <a:bodyPr>
            <a:normAutofit fontScale="85000" lnSpcReduction="10000"/>
          </a:bodyPr>
          <a:lstStyle/>
          <a:p>
            <a:r>
              <a:rPr lang="tr-TR" dirty="0"/>
              <a:t>Sayım Planlama, Envanter sayımı için gerekli planlama yapılır, sayılacak ürünler ve </a:t>
            </a:r>
            <a:r>
              <a:rPr lang="tr-TR" dirty="0" err="1"/>
              <a:t>lokasyon</a:t>
            </a:r>
            <a:r>
              <a:rPr lang="tr-TR" dirty="0"/>
              <a:t> belirlenir. Sayım tarihleri planlanarak, sayım sürecinin düzgün bir şekilde planlaması sağlanır.</a:t>
            </a:r>
          </a:p>
          <a:p>
            <a:r>
              <a:rPr lang="tr-TR" dirty="0"/>
              <a:t>Sayım Operasyonu, depo envanterinin doğruluğunu sağlamak plana uygun olarak sayım işlemlerini gerçekleştirir. Mobil uygulama üzerinden yapılır.</a:t>
            </a:r>
          </a:p>
          <a:p>
            <a:r>
              <a:rPr lang="tr-TR" dirty="0"/>
              <a:t>Sayım Kesinleştirme, sayım sonuçlarının onaylanıp envanterin kesinleşmesini ve güncellenmesini sağlar. Sayım eksiklikleri ve fazlalıkları ekrandan girilebilir. </a:t>
            </a:r>
          </a:p>
          <a:p>
            <a:endParaRPr lang="tr-TR" dirty="0"/>
          </a:p>
        </p:txBody>
      </p:sp>
      <p:sp>
        <p:nvSpPr>
          <p:cNvPr id="6" name="Unvan 1"/>
          <p:cNvSpPr>
            <a:spLocks noGrp="1"/>
          </p:cNvSpPr>
          <p:nvPr>
            <p:ph type="title"/>
          </p:nvPr>
        </p:nvSpPr>
        <p:spPr>
          <a:xfrm>
            <a:off x="230294" y="243840"/>
            <a:ext cx="7857066" cy="711200"/>
          </a:xfrm>
        </p:spPr>
        <p:txBody>
          <a:bodyPr/>
          <a:lstStyle/>
          <a:p>
            <a:r>
              <a:rPr lang="tr-TR" dirty="0"/>
              <a:t>Depo Operasyonları</a:t>
            </a:r>
          </a:p>
        </p:txBody>
      </p:sp>
      <p:sp>
        <p:nvSpPr>
          <p:cNvPr id="7" name="Unvan 1"/>
          <p:cNvSpPr txBox="1">
            <a:spLocks/>
          </p:cNvSpPr>
          <p:nvPr/>
        </p:nvSpPr>
        <p:spPr>
          <a:xfrm>
            <a:off x="210888" y="828472"/>
            <a:ext cx="8595975" cy="509786"/>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3000" dirty="0"/>
              <a:t>Depo Sayım İşlemleri</a:t>
            </a:r>
          </a:p>
        </p:txBody>
      </p:sp>
      <p:pic>
        <p:nvPicPr>
          <p:cNvPr id="8" name="Resim 7"/>
          <p:cNvPicPr>
            <a:picLocks noChangeAspect="1"/>
          </p:cNvPicPr>
          <p:nvPr/>
        </p:nvPicPr>
        <p:blipFill>
          <a:blip r:embed="rId3"/>
          <a:stretch>
            <a:fillRect/>
          </a:stretch>
        </p:blipFill>
        <p:spPr>
          <a:xfrm>
            <a:off x="4249073" y="142397"/>
            <a:ext cx="7676573" cy="1881936"/>
          </a:xfrm>
          <a:prstGeom prst="rect">
            <a:avLst/>
          </a:prstGeom>
          <a:ln w="38100" cap="sq">
            <a:solidFill>
              <a:schemeClr val="bg1">
                <a:lumMod val="75000"/>
              </a:schemeClr>
            </a:solidFill>
            <a:prstDash val="solid"/>
            <a:miter lim="800000"/>
          </a:ln>
          <a:effectLst>
            <a:outerShdw blurRad="50800" dist="38100" dir="2700000" algn="tl" rotWithShape="0">
              <a:srgbClr val="000000">
                <a:alpha val="43000"/>
              </a:srgbClr>
            </a:outerShdw>
          </a:effectLst>
        </p:spPr>
      </p:pic>
      <p:pic>
        <p:nvPicPr>
          <p:cNvPr id="9" name="Resim 8"/>
          <p:cNvPicPr>
            <a:picLocks noChangeAspect="1"/>
          </p:cNvPicPr>
          <p:nvPr/>
        </p:nvPicPr>
        <p:blipFill>
          <a:blip r:embed="rId4"/>
          <a:stretch>
            <a:fillRect/>
          </a:stretch>
        </p:blipFill>
        <p:spPr>
          <a:xfrm>
            <a:off x="8014759" y="2116447"/>
            <a:ext cx="3910887" cy="2712636"/>
          </a:xfrm>
          <a:prstGeom prst="rect">
            <a:avLst/>
          </a:prstGeom>
          <a:ln w="38100" cap="sq">
            <a:solidFill>
              <a:schemeClr val="bg1">
                <a:lumMod val="75000"/>
              </a:schemeClr>
            </a:solidFill>
            <a:prstDash val="solid"/>
            <a:miter lim="800000"/>
          </a:ln>
          <a:effectLst>
            <a:outerShdw blurRad="50800" dist="38100" dir="2700000" algn="tl" rotWithShape="0">
              <a:srgbClr val="000000">
                <a:alpha val="43000"/>
              </a:srgbClr>
            </a:outerShdw>
          </a:effectLst>
        </p:spPr>
      </p:pic>
      <p:pic>
        <p:nvPicPr>
          <p:cNvPr id="10" name="Resim 9"/>
          <p:cNvPicPr>
            <a:picLocks noChangeAspect="1"/>
          </p:cNvPicPr>
          <p:nvPr/>
        </p:nvPicPr>
        <p:blipFill>
          <a:blip r:embed="rId5"/>
          <a:stretch>
            <a:fillRect/>
          </a:stretch>
        </p:blipFill>
        <p:spPr>
          <a:xfrm>
            <a:off x="4533553" y="2147954"/>
            <a:ext cx="2360449" cy="2677635"/>
          </a:xfrm>
          <a:prstGeom prst="rect">
            <a:avLst/>
          </a:prstGeom>
          <a:ln w="38100" cap="sq">
            <a:solidFill>
              <a:schemeClr val="bg1">
                <a:lumMod val="75000"/>
              </a:schemeClr>
            </a:solidFill>
            <a:prstDash val="solid"/>
            <a:miter lim="800000"/>
          </a:ln>
          <a:effectLst>
            <a:outerShdw blurRad="50800" dist="38100" dir="2700000" algn="tl" rotWithShape="0">
              <a:srgbClr val="000000">
                <a:alpha val="43000"/>
              </a:srgbClr>
            </a:outerShdw>
          </a:effectLst>
        </p:spPr>
      </p:pic>
      <p:pic>
        <p:nvPicPr>
          <p:cNvPr id="11" name="Resim 10"/>
          <p:cNvPicPr>
            <a:picLocks noChangeAspect="1"/>
          </p:cNvPicPr>
          <p:nvPr/>
        </p:nvPicPr>
        <p:blipFill>
          <a:blip r:embed="rId6"/>
          <a:stretch>
            <a:fillRect/>
          </a:stretch>
        </p:blipFill>
        <p:spPr>
          <a:xfrm>
            <a:off x="4249072" y="4946821"/>
            <a:ext cx="7676573" cy="1911179"/>
          </a:xfrm>
          <a:prstGeom prst="rect">
            <a:avLst/>
          </a:prstGeom>
          <a:ln w="38100" cap="sq">
            <a:solidFill>
              <a:schemeClr val="bg1">
                <a:lumMod val="75000"/>
              </a:schemeClr>
            </a:solidFill>
            <a:prstDash val="solid"/>
            <a:miter lim="800000"/>
          </a:ln>
          <a:effectLst>
            <a:outerShdw blurRad="50800" dist="38100" dir="2700000" algn="tl" rotWithShape="0">
              <a:srgbClr val="000000">
                <a:alpha val="43000"/>
              </a:srgbClr>
            </a:outerShdw>
          </a:effectLst>
        </p:spPr>
      </p:pic>
      <p:sp>
        <p:nvSpPr>
          <p:cNvPr id="12" name="Dikdörtgen 11"/>
          <p:cNvSpPr/>
          <p:nvPr/>
        </p:nvSpPr>
        <p:spPr>
          <a:xfrm>
            <a:off x="7564120" y="482600"/>
            <a:ext cx="706120" cy="3037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4" name="Dirsek Bağlayıcısı 13"/>
          <p:cNvCxnSpPr>
            <a:stCxn id="12" idx="2"/>
            <a:endCxn id="9" idx="0"/>
          </p:cNvCxnSpPr>
          <p:nvPr/>
        </p:nvCxnSpPr>
        <p:spPr>
          <a:xfrm rot="16200000" flipH="1">
            <a:off x="8278660" y="424904"/>
            <a:ext cx="1330062" cy="2053023"/>
          </a:xfrm>
          <a:prstGeom prst="bentConnector3">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6" name="Dirsek Bağlayıcısı 15"/>
          <p:cNvCxnSpPr>
            <a:endCxn id="8" idx="1"/>
          </p:cNvCxnSpPr>
          <p:nvPr/>
        </p:nvCxnSpPr>
        <p:spPr>
          <a:xfrm flipV="1">
            <a:off x="2540000" y="1083365"/>
            <a:ext cx="1709073" cy="1344875"/>
          </a:xfrm>
          <a:prstGeom prst="bentConnector3">
            <a:avLst>
              <a:gd name="adj1" fmla="val 6605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23" name="Dirsek Bağlayıcısı 22"/>
          <p:cNvCxnSpPr>
            <a:endCxn id="10" idx="1"/>
          </p:cNvCxnSpPr>
          <p:nvPr/>
        </p:nvCxnSpPr>
        <p:spPr>
          <a:xfrm flipV="1">
            <a:off x="2722880" y="3486772"/>
            <a:ext cx="1810673" cy="1207148"/>
          </a:xfrm>
          <a:prstGeom prst="bentConnector3">
            <a:avLst/>
          </a:prstGeom>
          <a:ln>
            <a:solidFill>
              <a:srgbClr val="FFC000"/>
            </a:solidFill>
            <a:tailEnd type="triangle"/>
          </a:ln>
        </p:spPr>
        <p:style>
          <a:lnRef idx="3">
            <a:schemeClr val="dk1"/>
          </a:lnRef>
          <a:fillRef idx="0">
            <a:schemeClr val="dk1"/>
          </a:fillRef>
          <a:effectRef idx="2">
            <a:schemeClr val="dk1"/>
          </a:effectRef>
          <a:fontRef idx="minor">
            <a:schemeClr val="tx1"/>
          </a:fontRef>
        </p:style>
      </p:cxnSp>
      <p:cxnSp>
        <p:nvCxnSpPr>
          <p:cNvPr id="25" name="Düz Ok Bağlayıcısı 24"/>
          <p:cNvCxnSpPr>
            <a:endCxn id="11" idx="1"/>
          </p:cNvCxnSpPr>
          <p:nvPr/>
        </p:nvCxnSpPr>
        <p:spPr>
          <a:xfrm flipV="1">
            <a:off x="2641600" y="5902411"/>
            <a:ext cx="1607472" cy="549"/>
          </a:xfrm>
          <a:prstGeom prst="straightConnector1">
            <a:avLst/>
          </a:prstGeom>
          <a:ln>
            <a:solidFill>
              <a:srgbClr val="92D050"/>
            </a:solidFill>
            <a:tailEnd type="triangle"/>
          </a:ln>
        </p:spPr>
        <p:style>
          <a:lnRef idx="3">
            <a:schemeClr val="dk1"/>
          </a:lnRef>
          <a:fillRef idx="0">
            <a:schemeClr val="dk1"/>
          </a:fillRef>
          <a:effectRef idx="2">
            <a:schemeClr val="dk1"/>
          </a:effectRef>
          <a:fontRef idx="minor">
            <a:schemeClr val="tx1"/>
          </a:fontRef>
        </p:style>
      </p:cxnSp>
      <p:sp>
        <p:nvSpPr>
          <p:cNvPr id="2" name="Dikdörtgen 1"/>
          <p:cNvSpPr/>
          <p:nvPr/>
        </p:nvSpPr>
        <p:spPr>
          <a:xfrm>
            <a:off x="10594109" y="6493164"/>
            <a:ext cx="443346" cy="36483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7" name="Dirsek Bağlayıcısı 16"/>
          <p:cNvCxnSpPr>
            <a:endCxn id="2" idx="0"/>
          </p:cNvCxnSpPr>
          <p:nvPr/>
        </p:nvCxnSpPr>
        <p:spPr>
          <a:xfrm flipV="1">
            <a:off x="1505299" y="6493164"/>
            <a:ext cx="9310483" cy="39002"/>
          </a:xfrm>
          <a:prstGeom prst="bentConnector4">
            <a:avLst>
              <a:gd name="adj1" fmla="val 10120"/>
              <a:gd name="adj2" fmla="val 946626"/>
            </a:avLst>
          </a:prstGeom>
          <a:ln>
            <a:solidFill>
              <a:srgbClr val="92D05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93400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1000"/>
                                        <p:tgtEl>
                                          <p:spTgt spid="23"/>
                                        </p:tgtEl>
                                      </p:cBhvr>
                                    </p:animEffect>
                                    <p:anim calcmode="lin" valueType="num">
                                      <p:cBhvr>
                                        <p:cTn id="37" dur="1000" fill="hold"/>
                                        <p:tgtEl>
                                          <p:spTgt spid="23"/>
                                        </p:tgtEl>
                                        <p:attrNameLst>
                                          <p:attrName>ppt_x</p:attrName>
                                        </p:attrNameLst>
                                      </p:cBhvr>
                                      <p:tavLst>
                                        <p:tav tm="0">
                                          <p:val>
                                            <p:strVal val="#ppt_x"/>
                                          </p:val>
                                        </p:tav>
                                        <p:tav tm="100000">
                                          <p:val>
                                            <p:strVal val="#ppt_x"/>
                                          </p:val>
                                        </p:tav>
                                      </p:tavLst>
                                    </p:anim>
                                    <p:anim calcmode="lin" valueType="num">
                                      <p:cBhvr>
                                        <p:cTn id="38" dur="1000" fill="hold"/>
                                        <p:tgtEl>
                                          <p:spTgt spid="23"/>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1000"/>
                                        <p:tgtEl>
                                          <p:spTgt spid="25"/>
                                        </p:tgtEl>
                                      </p:cBhvr>
                                    </p:animEffect>
                                    <p:anim calcmode="lin" valueType="num">
                                      <p:cBhvr>
                                        <p:cTn id="47" dur="1000" fill="hold"/>
                                        <p:tgtEl>
                                          <p:spTgt spid="25"/>
                                        </p:tgtEl>
                                        <p:attrNameLst>
                                          <p:attrName>ppt_x</p:attrName>
                                        </p:attrNameLst>
                                      </p:cBhvr>
                                      <p:tavLst>
                                        <p:tav tm="0">
                                          <p:val>
                                            <p:strVal val="#ppt_x"/>
                                          </p:val>
                                        </p:tav>
                                        <p:tav tm="100000">
                                          <p:val>
                                            <p:strVal val="#ppt_x"/>
                                          </p:val>
                                        </p:tav>
                                      </p:tavLst>
                                    </p:anim>
                                    <p:anim calcmode="lin" valueType="num">
                                      <p:cBhvr>
                                        <p:cTn id="48" dur="1000" fill="hold"/>
                                        <p:tgtEl>
                                          <p:spTgt spid="25"/>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1000"/>
                                        <p:tgtEl>
                                          <p:spTgt spid="12"/>
                                        </p:tgtEl>
                                      </p:cBhvr>
                                    </p:animEffect>
                                    <p:anim calcmode="lin" valueType="num">
                                      <p:cBhvr>
                                        <p:cTn id="52" dur="1000" fill="hold"/>
                                        <p:tgtEl>
                                          <p:spTgt spid="12"/>
                                        </p:tgtEl>
                                        <p:attrNameLst>
                                          <p:attrName>ppt_x</p:attrName>
                                        </p:attrNameLst>
                                      </p:cBhvr>
                                      <p:tavLst>
                                        <p:tav tm="0">
                                          <p:val>
                                            <p:strVal val="#ppt_x"/>
                                          </p:val>
                                        </p:tav>
                                        <p:tav tm="100000">
                                          <p:val>
                                            <p:strVal val="#ppt_x"/>
                                          </p:val>
                                        </p:tav>
                                      </p:tavLst>
                                    </p:anim>
                                    <p:anim calcmode="lin" valueType="num">
                                      <p:cBhvr>
                                        <p:cTn id="53" dur="1000" fill="hold"/>
                                        <p:tgtEl>
                                          <p:spTgt spid="12"/>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fade">
                                      <p:cBhvr>
                                        <p:cTn id="61" dur="1000"/>
                                        <p:tgtEl>
                                          <p:spTgt spid="8"/>
                                        </p:tgtEl>
                                      </p:cBhvr>
                                    </p:animEffect>
                                    <p:anim calcmode="lin" valueType="num">
                                      <p:cBhvr>
                                        <p:cTn id="62" dur="1000" fill="hold"/>
                                        <p:tgtEl>
                                          <p:spTgt spid="8"/>
                                        </p:tgtEl>
                                        <p:attrNameLst>
                                          <p:attrName>ppt_x</p:attrName>
                                        </p:attrNameLst>
                                      </p:cBhvr>
                                      <p:tavLst>
                                        <p:tav tm="0">
                                          <p:val>
                                            <p:strVal val="#ppt_x"/>
                                          </p:val>
                                        </p:tav>
                                        <p:tav tm="100000">
                                          <p:val>
                                            <p:strVal val="#ppt_x"/>
                                          </p:val>
                                        </p:tav>
                                      </p:tavLst>
                                    </p:anim>
                                    <p:anim calcmode="lin" valueType="num">
                                      <p:cBhvr>
                                        <p:cTn id="63" dur="1000" fill="hold"/>
                                        <p:tgtEl>
                                          <p:spTgt spid="8"/>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1000" fill="hold"/>
                                        <p:tgtEl>
                                          <p:spTgt spid="9"/>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fade">
                                      <p:cBhvr>
                                        <p:cTn id="71" dur="1000"/>
                                        <p:tgtEl>
                                          <p:spTgt spid="11"/>
                                        </p:tgtEl>
                                      </p:cBhvr>
                                    </p:animEffect>
                                    <p:anim calcmode="lin" valueType="num">
                                      <p:cBhvr>
                                        <p:cTn id="72" dur="1000" fill="hold"/>
                                        <p:tgtEl>
                                          <p:spTgt spid="11"/>
                                        </p:tgtEl>
                                        <p:attrNameLst>
                                          <p:attrName>ppt_x</p:attrName>
                                        </p:attrNameLst>
                                      </p:cBhvr>
                                      <p:tavLst>
                                        <p:tav tm="0">
                                          <p:val>
                                            <p:strVal val="#ppt_x"/>
                                          </p:val>
                                        </p:tav>
                                        <p:tav tm="100000">
                                          <p:val>
                                            <p:strVal val="#ppt_x"/>
                                          </p:val>
                                        </p:tav>
                                      </p:tavLst>
                                    </p:anim>
                                    <p:anim calcmode="lin" valueType="num">
                                      <p:cBhvr>
                                        <p:cTn id="73" dur="1000" fill="hold"/>
                                        <p:tgtEl>
                                          <p:spTgt spid="11"/>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10"/>
                                        </p:tgtEl>
                                        <p:attrNameLst>
                                          <p:attrName>style.visibility</p:attrName>
                                        </p:attrNameLst>
                                      </p:cBhvr>
                                      <p:to>
                                        <p:strVal val="visible"/>
                                      </p:to>
                                    </p:set>
                                    <p:animEffect transition="in" filter="fade">
                                      <p:cBhvr>
                                        <p:cTn id="76" dur="1000"/>
                                        <p:tgtEl>
                                          <p:spTgt spid="10"/>
                                        </p:tgtEl>
                                      </p:cBhvr>
                                    </p:animEffect>
                                    <p:anim calcmode="lin" valueType="num">
                                      <p:cBhvr>
                                        <p:cTn id="77" dur="1000" fill="hold"/>
                                        <p:tgtEl>
                                          <p:spTgt spid="10"/>
                                        </p:tgtEl>
                                        <p:attrNameLst>
                                          <p:attrName>ppt_x</p:attrName>
                                        </p:attrNameLst>
                                      </p:cBhvr>
                                      <p:tavLst>
                                        <p:tav tm="0">
                                          <p:val>
                                            <p:strVal val="#ppt_x"/>
                                          </p:val>
                                        </p:tav>
                                        <p:tav tm="100000">
                                          <p:val>
                                            <p:strVal val="#ppt_x"/>
                                          </p:val>
                                        </p:tav>
                                      </p:tavLst>
                                    </p:anim>
                                    <p:anim calcmode="lin" valueType="num">
                                      <p:cBhvr>
                                        <p:cTn id="78" dur="1000" fill="hold"/>
                                        <p:tgtEl>
                                          <p:spTgt spid="10"/>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fade">
                                      <p:cBhvr>
                                        <p:cTn id="81" dur="1000"/>
                                        <p:tgtEl>
                                          <p:spTgt spid="17"/>
                                        </p:tgtEl>
                                      </p:cBhvr>
                                    </p:animEffect>
                                    <p:anim calcmode="lin" valueType="num">
                                      <p:cBhvr>
                                        <p:cTn id="82" dur="1000" fill="hold"/>
                                        <p:tgtEl>
                                          <p:spTgt spid="17"/>
                                        </p:tgtEl>
                                        <p:attrNameLst>
                                          <p:attrName>ppt_x</p:attrName>
                                        </p:attrNameLst>
                                      </p:cBhvr>
                                      <p:tavLst>
                                        <p:tav tm="0">
                                          <p:val>
                                            <p:strVal val="#ppt_x"/>
                                          </p:val>
                                        </p:tav>
                                        <p:tav tm="100000">
                                          <p:val>
                                            <p:strVal val="#ppt_x"/>
                                          </p:val>
                                        </p:tav>
                                      </p:tavLst>
                                    </p:anim>
                                    <p:anim calcmode="lin" valueType="num">
                                      <p:cBhvr>
                                        <p:cTn id="83" dur="1000" fill="hold"/>
                                        <p:tgtEl>
                                          <p:spTgt spid="17"/>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
                                        </p:tgtEl>
                                        <p:attrNameLst>
                                          <p:attrName>style.visibility</p:attrName>
                                        </p:attrNameLst>
                                      </p:cBhvr>
                                      <p:to>
                                        <p:strVal val="visible"/>
                                      </p:to>
                                    </p:set>
                                    <p:animEffect transition="in" filter="fade">
                                      <p:cBhvr>
                                        <p:cTn id="86" dur="1000"/>
                                        <p:tgtEl>
                                          <p:spTgt spid="2"/>
                                        </p:tgtEl>
                                      </p:cBhvr>
                                    </p:animEffect>
                                    <p:anim calcmode="lin" valueType="num">
                                      <p:cBhvr>
                                        <p:cTn id="87" dur="1000" fill="hold"/>
                                        <p:tgtEl>
                                          <p:spTgt spid="2"/>
                                        </p:tgtEl>
                                        <p:attrNameLst>
                                          <p:attrName>ppt_x</p:attrName>
                                        </p:attrNameLst>
                                      </p:cBhvr>
                                      <p:tavLst>
                                        <p:tav tm="0">
                                          <p:val>
                                            <p:strVal val="#ppt_x"/>
                                          </p:val>
                                        </p:tav>
                                        <p:tav tm="100000">
                                          <p:val>
                                            <p:strVal val="#ppt_x"/>
                                          </p:val>
                                        </p:tav>
                                      </p:tavLst>
                                    </p:anim>
                                    <p:anim calcmode="lin" valueType="num">
                                      <p:cBhvr>
                                        <p:cTn id="8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P spid="7" grpId="0"/>
      <p:bldP spid="12"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6346" y="86797"/>
            <a:ext cx="5399893" cy="702365"/>
          </a:xfrm>
        </p:spPr>
        <p:txBody>
          <a:bodyPr>
            <a:normAutofit fontScale="90000"/>
          </a:bodyPr>
          <a:lstStyle/>
          <a:p>
            <a:r>
              <a:rPr lang="tr-TR" dirty="0"/>
              <a:t>Giriş, Çıkış ve İade İrsaliyeleri</a:t>
            </a:r>
          </a:p>
        </p:txBody>
      </p:sp>
      <p:sp>
        <p:nvSpPr>
          <p:cNvPr id="3" name="İçerik Yer Tutucusu 2"/>
          <p:cNvSpPr>
            <a:spLocks noGrp="1"/>
          </p:cNvSpPr>
          <p:nvPr>
            <p:ph idx="1"/>
          </p:nvPr>
        </p:nvSpPr>
        <p:spPr>
          <a:xfrm>
            <a:off x="313816" y="1585803"/>
            <a:ext cx="3069719" cy="3880773"/>
          </a:xfrm>
        </p:spPr>
        <p:txBody>
          <a:bodyPr/>
          <a:lstStyle/>
          <a:p>
            <a:r>
              <a:rPr lang="tr-TR" dirty="0"/>
              <a:t>Giriş irsaliyesi, tedarikçiden gelen ürünlerin depoya kabulü sırasında oluşturulur. Satın alma siparişi ve giriş deposu seçilir, ürünler miktar ve kap kontrolüyle depoya kabul edilir. </a:t>
            </a:r>
          </a:p>
          <a:p>
            <a:endParaRPr lang="tr-TR" dirty="0"/>
          </a:p>
        </p:txBody>
      </p:sp>
      <p:pic>
        <p:nvPicPr>
          <p:cNvPr id="4" name="Resim 3"/>
          <p:cNvPicPr>
            <a:picLocks noChangeAspect="1"/>
          </p:cNvPicPr>
          <p:nvPr/>
        </p:nvPicPr>
        <p:blipFill>
          <a:blip r:embed="rId3"/>
          <a:stretch>
            <a:fillRect/>
          </a:stretch>
        </p:blipFill>
        <p:spPr>
          <a:xfrm>
            <a:off x="4228768" y="882153"/>
            <a:ext cx="7123044" cy="3294279"/>
          </a:xfrm>
          <a:prstGeom prst="rect">
            <a:avLst/>
          </a:prstGeom>
          <a:ln w="38100" cap="sq">
            <a:solidFill>
              <a:schemeClr val="bg1">
                <a:lumMod val="75000"/>
              </a:schemeClr>
            </a:solidFill>
            <a:prstDash val="solid"/>
            <a:miter lim="800000"/>
          </a:ln>
          <a:effectLst>
            <a:outerShdw blurRad="50800" dist="38100" dir="2700000" algn="tl" rotWithShape="0">
              <a:srgbClr val="000000">
                <a:alpha val="43000"/>
              </a:srgbClr>
            </a:outerShdw>
          </a:effectLst>
        </p:spPr>
      </p:pic>
      <p:pic>
        <p:nvPicPr>
          <p:cNvPr id="5" name="Resim 4"/>
          <p:cNvPicPr>
            <a:picLocks noChangeAspect="1"/>
          </p:cNvPicPr>
          <p:nvPr/>
        </p:nvPicPr>
        <p:blipFill>
          <a:blip r:embed="rId4"/>
          <a:stretch>
            <a:fillRect/>
          </a:stretch>
        </p:blipFill>
        <p:spPr>
          <a:xfrm>
            <a:off x="5625336" y="4431459"/>
            <a:ext cx="5726476" cy="2311468"/>
          </a:xfrm>
          <a:prstGeom prst="rect">
            <a:avLst/>
          </a:prstGeom>
          <a:ln w="38100" cap="sq">
            <a:solidFill>
              <a:schemeClr val="bg1">
                <a:lumMod val="75000"/>
              </a:schemeClr>
            </a:solidFill>
            <a:prstDash val="solid"/>
            <a:miter lim="800000"/>
          </a:ln>
          <a:effectLst>
            <a:outerShdw blurRad="50800" dist="38100" dir="2700000" algn="tl" rotWithShape="0">
              <a:srgbClr val="000000">
                <a:alpha val="43000"/>
              </a:srgbClr>
            </a:outerShdw>
          </a:effectLst>
        </p:spPr>
      </p:pic>
      <p:sp>
        <p:nvSpPr>
          <p:cNvPr id="6" name="Dikdörtgen 5"/>
          <p:cNvSpPr/>
          <p:nvPr/>
        </p:nvSpPr>
        <p:spPr>
          <a:xfrm>
            <a:off x="4348037" y="3855720"/>
            <a:ext cx="284923" cy="3207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8" name="Dirsek Bağlayıcısı 7"/>
          <p:cNvCxnSpPr>
            <a:stCxn id="6" idx="2"/>
            <a:endCxn id="5" idx="1"/>
          </p:cNvCxnSpPr>
          <p:nvPr/>
        </p:nvCxnSpPr>
        <p:spPr>
          <a:xfrm rot="16200000" flipH="1">
            <a:off x="4352537" y="4314393"/>
            <a:ext cx="1410761" cy="1134837"/>
          </a:xfrm>
          <a:prstGeom prst="bentConnector2">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9" name="Unvan 1"/>
          <p:cNvSpPr txBox="1">
            <a:spLocks/>
          </p:cNvSpPr>
          <p:nvPr/>
        </p:nvSpPr>
        <p:spPr>
          <a:xfrm>
            <a:off x="76347" y="664366"/>
            <a:ext cx="4759370" cy="70236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dirty="0"/>
              <a:t>Giriş İrsaliyesi</a:t>
            </a:r>
          </a:p>
        </p:txBody>
      </p:sp>
    </p:spTree>
    <p:extLst>
      <p:ext uri="{BB962C8B-B14F-4D97-AF65-F5344CB8AC3E}">
        <p14:creationId xmlns:p14="http://schemas.microsoft.com/office/powerpoint/2010/main" val="2559728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347" y="1366731"/>
            <a:ext cx="6101834" cy="1996229"/>
          </a:xfrm>
        </p:spPr>
        <p:txBody>
          <a:bodyPr>
            <a:normAutofit/>
          </a:bodyPr>
          <a:lstStyle/>
          <a:p>
            <a:r>
              <a:rPr lang="tr-TR" dirty="0"/>
              <a:t>Çıkış irsaliyesi, satış siparişi doğrultusunda depodan ürün çıkışını gerçekleştirir. Satış siparişi ve çıkış deposu seçildikten sonra, miktar, kap bilgileri girilir ve işlem tamamlanır.</a:t>
            </a:r>
          </a:p>
        </p:txBody>
      </p:sp>
      <p:sp>
        <p:nvSpPr>
          <p:cNvPr id="4" name="Unvan 1"/>
          <p:cNvSpPr>
            <a:spLocks noGrp="1"/>
          </p:cNvSpPr>
          <p:nvPr>
            <p:ph type="title"/>
          </p:nvPr>
        </p:nvSpPr>
        <p:spPr>
          <a:xfrm>
            <a:off x="76346" y="86797"/>
            <a:ext cx="5328773" cy="702365"/>
          </a:xfrm>
        </p:spPr>
        <p:txBody>
          <a:bodyPr>
            <a:normAutofit fontScale="90000"/>
          </a:bodyPr>
          <a:lstStyle/>
          <a:p>
            <a:r>
              <a:rPr lang="tr-TR" dirty="0"/>
              <a:t>Giriş, Çıkış ve İade İrsaliyeleri</a:t>
            </a:r>
          </a:p>
        </p:txBody>
      </p:sp>
      <p:sp>
        <p:nvSpPr>
          <p:cNvPr id="5" name="Unvan 1"/>
          <p:cNvSpPr txBox="1">
            <a:spLocks/>
          </p:cNvSpPr>
          <p:nvPr/>
        </p:nvSpPr>
        <p:spPr>
          <a:xfrm>
            <a:off x="76347" y="664366"/>
            <a:ext cx="4759370" cy="70236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dirty="0"/>
              <a:t>Çıkış İrsaliyesi</a:t>
            </a:r>
          </a:p>
        </p:txBody>
      </p:sp>
      <p:pic>
        <p:nvPicPr>
          <p:cNvPr id="6" name="Resim 5"/>
          <p:cNvPicPr>
            <a:picLocks noChangeAspect="1"/>
          </p:cNvPicPr>
          <p:nvPr/>
        </p:nvPicPr>
        <p:blipFill>
          <a:blip r:embed="rId3"/>
          <a:stretch>
            <a:fillRect/>
          </a:stretch>
        </p:blipFill>
        <p:spPr>
          <a:xfrm>
            <a:off x="369137" y="3536458"/>
            <a:ext cx="2356025" cy="3011144"/>
          </a:xfrm>
          <a:prstGeom prst="rect">
            <a:avLst/>
          </a:prstGeom>
          <a:ln w="38100" cap="sq">
            <a:solidFill>
              <a:schemeClr val="bg1">
                <a:lumMod val="75000"/>
              </a:schemeClr>
            </a:solidFill>
            <a:prstDash val="solid"/>
            <a:miter lim="800000"/>
          </a:ln>
          <a:effectLst>
            <a:outerShdw blurRad="50800" dist="38100" dir="2700000" algn="tl" rotWithShape="0">
              <a:srgbClr val="000000">
                <a:alpha val="43000"/>
              </a:srgbClr>
            </a:outerShdw>
          </a:effectLst>
        </p:spPr>
      </p:pic>
      <p:pic>
        <p:nvPicPr>
          <p:cNvPr id="11" name="Resim 10"/>
          <p:cNvPicPr>
            <a:picLocks noChangeAspect="1"/>
          </p:cNvPicPr>
          <p:nvPr/>
        </p:nvPicPr>
        <p:blipFill>
          <a:blip r:embed="rId4"/>
          <a:stretch>
            <a:fillRect/>
          </a:stretch>
        </p:blipFill>
        <p:spPr>
          <a:xfrm>
            <a:off x="6302502" y="367316"/>
            <a:ext cx="2624630" cy="4153884"/>
          </a:xfrm>
          <a:prstGeom prst="rect">
            <a:avLst/>
          </a:prstGeom>
          <a:ln w="38100" cap="sq">
            <a:solidFill>
              <a:schemeClr val="bg1">
                <a:lumMod val="75000"/>
              </a:schemeClr>
            </a:solidFill>
            <a:prstDash val="solid"/>
            <a:miter lim="800000"/>
          </a:ln>
          <a:effectLst>
            <a:outerShdw blurRad="50800" dist="38100" dir="2700000" algn="tl" rotWithShape="0">
              <a:srgbClr val="000000">
                <a:alpha val="43000"/>
              </a:srgbClr>
            </a:outerShdw>
          </a:effectLst>
        </p:spPr>
      </p:pic>
      <p:pic>
        <p:nvPicPr>
          <p:cNvPr id="12" name="Resim 11"/>
          <p:cNvPicPr>
            <a:picLocks noChangeAspect="1"/>
          </p:cNvPicPr>
          <p:nvPr/>
        </p:nvPicPr>
        <p:blipFill>
          <a:blip r:embed="rId5"/>
          <a:stretch>
            <a:fillRect/>
          </a:stretch>
        </p:blipFill>
        <p:spPr>
          <a:xfrm>
            <a:off x="9149834" y="367316"/>
            <a:ext cx="2909981" cy="4153884"/>
          </a:xfrm>
          <a:prstGeom prst="rect">
            <a:avLst/>
          </a:prstGeom>
          <a:ln w="38100" cap="sq">
            <a:solidFill>
              <a:schemeClr val="bg1">
                <a:lumMod val="75000"/>
              </a:schemeClr>
            </a:solidFill>
            <a:prstDash val="solid"/>
            <a:miter lim="800000"/>
          </a:ln>
          <a:effectLst>
            <a:outerShdw blurRad="50800" dist="38100" dir="2700000" algn="tl" rotWithShape="0">
              <a:srgbClr val="000000">
                <a:alpha val="43000"/>
              </a:srgbClr>
            </a:outerShdw>
          </a:effectLst>
        </p:spPr>
      </p:pic>
      <p:pic>
        <p:nvPicPr>
          <p:cNvPr id="13" name="Resim 12"/>
          <p:cNvPicPr>
            <a:picLocks noChangeAspect="1"/>
          </p:cNvPicPr>
          <p:nvPr/>
        </p:nvPicPr>
        <p:blipFill>
          <a:blip r:embed="rId6"/>
          <a:stretch>
            <a:fillRect/>
          </a:stretch>
        </p:blipFill>
        <p:spPr>
          <a:xfrm>
            <a:off x="3064440" y="3180858"/>
            <a:ext cx="2845701" cy="2883643"/>
          </a:xfrm>
          <a:prstGeom prst="rect">
            <a:avLst/>
          </a:prstGeom>
          <a:ln w="38100" cap="sq">
            <a:solidFill>
              <a:schemeClr val="bg1">
                <a:lumMod val="75000"/>
              </a:schemeClr>
            </a:solidFill>
            <a:prstDash val="solid"/>
            <a:miter lim="800000"/>
          </a:ln>
          <a:effectLst>
            <a:outerShdw blurRad="50800" dist="38100" dir="2700000" algn="tl" rotWithShape="0">
              <a:srgbClr val="000000">
                <a:alpha val="43000"/>
              </a:srgbClr>
            </a:outerShdw>
          </a:effectLst>
        </p:spPr>
      </p:pic>
      <p:cxnSp>
        <p:nvCxnSpPr>
          <p:cNvPr id="17" name="Düz Ok Bağlayıcısı 16"/>
          <p:cNvCxnSpPr/>
          <p:nvPr/>
        </p:nvCxnSpPr>
        <p:spPr>
          <a:xfrm>
            <a:off x="1270000" y="2590800"/>
            <a:ext cx="0" cy="945658"/>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18" name="Dikdörtgen 17"/>
          <p:cNvSpPr/>
          <p:nvPr/>
        </p:nvSpPr>
        <p:spPr>
          <a:xfrm>
            <a:off x="467360" y="3962400"/>
            <a:ext cx="2204720" cy="558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0" name="Dirsek Bağlayıcısı 19"/>
          <p:cNvCxnSpPr>
            <a:stCxn id="18" idx="3"/>
            <a:endCxn id="13" idx="1"/>
          </p:cNvCxnSpPr>
          <p:nvPr/>
        </p:nvCxnSpPr>
        <p:spPr>
          <a:xfrm>
            <a:off x="2672080" y="4241800"/>
            <a:ext cx="392360" cy="380880"/>
          </a:xfrm>
          <a:prstGeom prst="bentConnector3">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21" name="Dikdörtgen 20"/>
          <p:cNvSpPr/>
          <p:nvPr/>
        </p:nvSpPr>
        <p:spPr>
          <a:xfrm>
            <a:off x="467360" y="6216650"/>
            <a:ext cx="2204720" cy="4069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9" name="Dirsek Bağlayıcısı 28"/>
          <p:cNvCxnSpPr>
            <a:stCxn id="21" idx="3"/>
            <a:endCxn id="11" idx="1"/>
          </p:cNvCxnSpPr>
          <p:nvPr/>
        </p:nvCxnSpPr>
        <p:spPr>
          <a:xfrm flipV="1">
            <a:off x="2672080" y="2444258"/>
            <a:ext cx="3630422" cy="3975843"/>
          </a:xfrm>
          <a:prstGeom prst="bentConnector3">
            <a:avLst>
              <a:gd name="adj1" fmla="val 95336"/>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32" name="Düz Bağlayıcı 31"/>
          <p:cNvCxnSpPr/>
          <p:nvPr/>
        </p:nvCxnSpPr>
        <p:spPr>
          <a:xfrm>
            <a:off x="6695440" y="664366"/>
            <a:ext cx="58928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34" name="Düz Bağlayıcı 33"/>
          <p:cNvCxnSpPr/>
          <p:nvPr/>
        </p:nvCxnSpPr>
        <p:spPr>
          <a:xfrm>
            <a:off x="11043920" y="664366"/>
            <a:ext cx="1015895"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36" name="Düz Ok Bağlayıcısı 35"/>
          <p:cNvCxnSpPr>
            <a:stCxn id="11" idx="3"/>
          </p:cNvCxnSpPr>
          <p:nvPr/>
        </p:nvCxnSpPr>
        <p:spPr>
          <a:xfrm>
            <a:off x="8927132" y="2444258"/>
            <a:ext cx="348948" cy="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46160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1000"/>
                                        <p:tgtEl>
                                          <p:spTgt spid="21"/>
                                        </p:tgtEl>
                                      </p:cBhvr>
                                    </p:animEffect>
                                    <p:anim calcmode="lin" valueType="num">
                                      <p:cBhvr>
                                        <p:cTn id="42" dur="1000" fill="hold"/>
                                        <p:tgtEl>
                                          <p:spTgt spid="21"/>
                                        </p:tgtEl>
                                        <p:attrNameLst>
                                          <p:attrName>ppt_x</p:attrName>
                                        </p:attrNameLst>
                                      </p:cBhvr>
                                      <p:tavLst>
                                        <p:tav tm="0">
                                          <p:val>
                                            <p:strVal val="#ppt_x"/>
                                          </p:val>
                                        </p:tav>
                                        <p:tav tm="100000">
                                          <p:val>
                                            <p:strVal val="#ppt_x"/>
                                          </p:val>
                                        </p:tav>
                                      </p:tavLst>
                                    </p:anim>
                                    <p:anim calcmode="lin" valueType="num">
                                      <p:cBhvr>
                                        <p:cTn id="43" dur="1000" fill="hold"/>
                                        <p:tgtEl>
                                          <p:spTgt spid="21"/>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1000"/>
                                        <p:tgtEl>
                                          <p:spTgt spid="20"/>
                                        </p:tgtEl>
                                      </p:cBhvr>
                                    </p:animEffect>
                                    <p:anim calcmode="lin" valueType="num">
                                      <p:cBhvr>
                                        <p:cTn id="52" dur="1000" fill="hold"/>
                                        <p:tgtEl>
                                          <p:spTgt spid="20"/>
                                        </p:tgtEl>
                                        <p:attrNameLst>
                                          <p:attrName>ppt_x</p:attrName>
                                        </p:attrNameLst>
                                      </p:cBhvr>
                                      <p:tavLst>
                                        <p:tav tm="0">
                                          <p:val>
                                            <p:strVal val="#ppt_x"/>
                                          </p:val>
                                        </p:tav>
                                        <p:tav tm="100000">
                                          <p:val>
                                            <p:strVal val="#ppt_x"/>
                                          </p:val>
                                        </p:tav>
                                      </p:tavLst>
                                    </p:anim>
                                    <p:anim calcmode="lin" valueType="num">
                                      <p:cBhvr>
                                        <p:cTn id="53" dur="1000" fill="hold"/>
                                        <p:tgtEl>
                                          <p:spTgt spid="20"/>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1000"/>
                                        <p:tgtEl>
                                          <p:spTgt spid="13"/>
                                        </p:tgtEl>
                                      </p:cBhvr>
                                    </p:animEffect>
                                    <p:anim calcmode="lin" valueType="num">
                                      <p:cBhvr>
                                        <p:cTn id="57" dur="1000" fill="hold"/>
                                        <p:tgtEl>
                                          <p:spTgt spid="13"/>
                                        </p:tgtEl>
                                        <p:attrNameLst>
                                          <p:attrName>ppt_x</p:attrName>
                                        </p:attrNameLst>
                                      </p:cBhvr>
                                      <p:tavLst>
                                        <p:tav tm="0">
                                          <p:val>
                                            <p:strVal val="#ppt_x"/>
                                          </p:val>
                                        </p:tav>
                                        <p:tav tm="100000">
                                          <p:val>
                                            <p:strVal val="#ppt_x"/>
                                          </p:val>
                                        </p:tav>
                                      </p:tavLst>
                                    </p:anim>
                                    <p:anim calcmode="lin" valueType="num">
                                      <p:cBhvr>
                                        <p:cTn id="58" dur="1000" fill="hold"/>
                                        <p:tgtEl>
                                          <p:spTgt spid="13"/>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1000"/>
                                        <p:tgtEl>
                                          <p:spTgt spid="11"/>
                                        </p:tgtEl>
                                      </p:cBhvr>
                                    </p:animEffect>
                                    <p:anim calcmode="lin" valueType="num">
                                      <p:cBhvr>
                                        <p:cTn id="62" dur="1000" fill="hold"/>
                                        <p:tgtEl>
                                          <p:spTgt spid="11"/>
                                        </p:tgtEl>
                                        <p:attrNameLst>
                                          <p:attrName>ppt_x</p:attrName>
                                        </p:attrNameLst>
                                      </p:cBhvr>
                                      <p:tavLst>
                                        <p:tav tm="0">
                                          <p:val>
                                            <p:strVal val="#ppt_x"/>
                                          </p:val>
                                        </p:tav>
                                        <p:tav tm="100000">
                                          <p:val>
                                            <p:strVal val="#ppt_x"/>
                                          </p:val>
                                        </p:tav>
                                      </p:tavLst>
                                    </p:anim>
                                    <p:anim calcmode="lin" valueType="num">
                                      <p:cBhvr>
                                        <p:cTn id="63" dur="1000" fill="hold"/>
                                        <p:tgtEl>
                                          <p:spTgt spid="11"/>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1000"/>
                                        <p:tgtEl>
                                          <p:spTgt spid="36"/>
                                        </p:tgtEl>
                                      </p:cBhvr>
                                    </p:animEffect>
                                    <p:anim calcmode="lin" valueType="num">
                                      <p:cBhvr>
                                        <p:cTn id="67" dur="1000" fill="hold"/>
                                        <p:tgtEl>
                                          <p:spTgt spid="36"/>
                                        </p:tgtEl>
                                        <p:attrNameLst>
                                          <p:attrName>ppt_x</p:attrName>
                                        </p:attrNameLst>
                                      </p:cBhvr>
                                      <p:tavLst>
                                        <p:tav tm="0">
                                          <p:val>
                                            <p:strVal val="#ppt_x"/>
                                          </p:val>
                                        </p:tav>
                                        <p:tav tm="100000">
                                          <p:val>
                                            <p:strVal val="#ppt_x"/>
                                          </p:val>
                                        </p:tav>
                                      </p:tavLst>
                                    </p:anim>
                                    <p:anim calcmode="lin" valueType="num">
                                      <p:cBhvr>
                                        <p:cTn id="68" dur="1000" fill="hold"/>
                                        <p:tgtEl>
                                          <p:spTgt spid="36"/>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fade">
                                      <p:cBhvr>
                                        <p:cTn id="76" dur="1000"/>
                                        <p:tgtEl>
                                          <p:spTgt spid="34"/>
                                        </p:tgtEl>
                                      </p:cBhvr>
                                    </p:animEffect>
                                    <p:anim calcmode="lin" valueType="num">
                                      <p:cBhvr>
                                        <p:cTn id="77" dur="1000" fill="hold"/>
                                        <p:tgtEl>
                                          <p:spTgt spid="34"/>
                                        </p:tgtEl>
                                        <p:attrNameLst>
                                          <p:attrName>ppt_x</p:attrName>
                                        </p:attrNameLst>
                                      </p:cBhvr>
                                      <p:tavLst>
                                        <p:tav tm="0">
                                          <p:val>
                                            <p:strVal val="#ppt_x"/>
                                          </p:val>
                                        </p:tav>
                                        <p:tav tm="100000">
                                          <p:val>
                                            <p:strVal val="#ppt_x"/>
                                          </p:val>
                                        </p:tav>
                                      </p:tavLst>
                                    </p:anim>
                                    <p:anim calcmode="lin" valueType="num">
                                      <p:cBhvr>
                                        <p:cTn id="78" dur="1000" fill="hold"/>
                                        <p:tgtEl>
                                          <p:spTgt spid="34"/>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1000"/>
                                        <p:tgtEl>
                                          <p:spTgt spid="32"/>
                                        </p:tgtEl>
                                      </p:cBhvr>
                                    </p:animEffect>
                                    <p:anim calcmode="lin" valueType="num">
                                      <p:cBhvr>
                                        <p:cTn id="82" dur="1000" fill="hold"/>
                                        <p:tgtEl>
                                          <p:spTgt spid="32"/>
                                        </p:tgtEl>
                                        <p:attrNameLst>
                                          <p:attrName>ppt_x</p:attrName>
                                        </p:attrNameLst>
                                      </p:cBhvr>
                                      <p:tavLst>
                                        <p:tav tm="0">
                                          <p:val>
                                            <p:strVal val="#ppt_x"/>
                                          </p:val>
                                        </p:tav>
                                        <p:tav tm="100000">
                                          <p:val>
                                            <p:strVal val="#ppt_x"/>
                                          </p:val>
                                        </p:tav>
                                      </p:tavLst>
                                    </p:anim>
                                    <p:anim calcmode="lin" valueType="num">
                                      <p:cBhvr>
                                        <p:cTn id="8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18"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960" y="1365338"/>
            <a:ext cx="2891597" cy="5524066"/>
          </a:xfrm>
        </p:spPr>
        <p:txBody>
          <a:bodyPr>
            <a:normAutofit/>
          </a:bodyPr>
          <a:lstStyle/>
          <a:p>
            <a:r>
              <a:rPr lang="tr-TR" dirty="0"/>
              <a:t>Depoda iade işlemleri, satın alma iadesi ve satış iadesi olmak üzere iki farklı türde gerçekleştirilir.</a:t>
            </a:r>
          </a:p>
          <a:p>
            <a:pPr lvl="1"/>
            <a:r>
              <a:rPr lang="tr-TR" dirty="0"/>
              <a:t>Satın alınan ürünlerin iadesi, depodaki ürünlerin tedarikçiye geri gönderilmesini kapsayan bir süreçtir.</a:t>
            </a:r>
          </a:p>
          <a:p>
            <a:pPr lvl="1"/>
            <a:r>
              <a:rPr lang="tr-TR" dirty="0"/>
              <a:t>Satış iadesi ise, müşteriye teslim edilen ürünlerin herhangi bir nedenle geri alınması sürecidir.</a:t>
            </a:r>
          </a:p>
          <a:p>
            <a:pPr marL="457200" lvl="1" indent="0">
              <a:buNone/>
            </a:pPr>
            <a:r>
              <a:rPr lang="tr-TR" dirty="0"/>
              <a:t>Her iki işlemde talep üzerine gerçekleştirilir.  </a:t>
            </a:r>
          </a:p>
          <a:p>
            <a:pPr marL="0" indent="0">
              <a:buNone/>
            </a:pPr>
            <a:endParaRPr lang="tr-TR" dirty="0"/>
          </a:p>
        </p:txBody>
      </p:sp>
      <p:sp>
        <p:nvSpPr>
          <p:cNvPr id="4" name="Unvan 1"/>
          <p:cNvSpPr>
            <a:spLocks noGrp="1"/>
          </p:cNvSpPr>
          <p:nvPr>
            <p:ph type="title"/>
          </p:nvPr>
        </p:nvSpPr>
        <p:spPr>
          <a:xfrm>
            <a:off x="123085" y="568113"/>
            <a:ext cx="7857066" cy="711200"/>
          </a:xfrm>
        </p:spPr>
        <p:txBody>
          <a:bodyPr/>
          <a:lstStyle/>
          <a:p>
            <a:r>
              <a:rPr lang="tr-TR" dirty="0"/>
              <a:t>İade İrsaliye İşlemleri</a:t>
            </a:r>
          </a:p>
        </p:txBody>
      </p:sp>
      <p:pic>
        <p:nvPicPr>
          <p:cNvPr id="5" name="Resim 4"/>
          <p:cNvPicPr>
            <a:picLocks noChangeAspect="1"/>
          </p:cNvPicPr>
          <p:nvPr/>
        </p:nvPicPr>
        <p:blipFill>
          <a:blip r:embed="rId3"/>
          <a:stretch>
            <a:fillRect/>
          </a:stretch>
        </p:blipFill>
        <p:spPr>
          <a:xfrm>
            <a:off x="4774562" y="4127371"/>
            <a:ext cx="7337624" cy="1985420"/>
          </a:xfrm>
          <a:prstGeom prst="rect">
            <a:avLst/>
          </a:prstGeom>
          <a:ln w="38100" cap="sq">
            <a:solidFill>
              <a:schemeClr val="bg1">
                <a:lumMod val="75000"/>
              </a:schemeClr>
            </a:solidFill>
            <a:prstDash val="solid"/>
            <a:miter lim="800000"/>
          </a:ln>
          <a:effectLst>
            <a:outerShdw blurRad="50800" dist="38100" dir="2700000" algn="tl" rotWithShape="0">
              <a:srgbClr val="000000">
                <a:alpha val="43000"/>
              </a:srgbClr>
            </a:outerShdw>
          </a:effectLst>
        </p:spPr>
      </p:pic>
      <p:pic>
        <p:nvPicPr>
          <p:cNvPr id="6" name="Resim 5"/>
          <p:cNvPicPr>
            <a:picLocks noChangeAspect="1"/>
          </p:cNvPicPr>
          <p:nvPr/>
        </p:nvPicPr>
        <p:blipFill>
          <a:blip r:embed="rId4"/>
          <a:stretch>
            <a:fillRect/>
          </a:stretch>
        </p:blipFill>
        <p:spPr>
          <a:xfrm>
            <a:off x="3258883" y="1249680"/>
            <a:ext cx="6639780" cy="2042684"/>
          </a:xfrm>
          <a:prstGeom prst="rect">
            <a:avLst/>
          </a:prstGeom>
          <a:ln w="38100" cap="sq">
            <a:solidFill>
              <a:schemeClr val="bg1">
                <a:lumMod val="75000"/>
              </a:schemeClr>
            </a:solidFill>
            <a:prstDash val="solid"/>
            <a:miter lim="800000"/>
          </a:ln>
          <a:effectLst>
            <a:outerShdw blurRad="50800" dist="38100" dir="2700000" algn="tl" rotWithShape="0">
              <a:srgbClr val="000000">
                <a:alpha val="43000"/>
              </a:srgbClr>
            </a:outerShdw>
          </a:effectLst>
        </p:spPr>
      </p:pic>
      <p:pic>
        <p:nvPicPr>
          <p:cNvPr id="7" name="Resim 6"/>
          <p:cNvPicPr>
            <a:picLocks noChangeAspect="1"/>
          </p:cNvPicPr>
          <p:nvPr/>
        </p:nvPicPr>
        <p:blipFill>
          <a:blip r:embed="rId5"/>
          <a:stretch>
            <a:fillRect/>
          </a:stretch>
        </p:blipFill>
        <p:spPr>
          <a:xfrm>
            <a:off x="2880240" y="4075531"/>
            <a:ext cx="1753656" cy="2813873"/>
          </a:xfrm>
          <a:prstGeom prst="rect">
            <a:avLst/>
          </a:prstGeom>
          <a:ln w="38100" cap="sq">
            <a:solidFill>
              <a:schemeClr val="bg1">
                <a:lumMod val="75000"/>
              </a:schemeClr>
            </a:solidFill>
            <a:prstDash val="solid"/>
            <a:miter lim="800000"/>
          </a:ln>
          <a:effectLst>
            <a:outerShdw blurRad="50800" dist="38100" dir="2700000" algn="tl" rotWithShape="0">
              <a:srgbClr val="000000">
                <a:alpha val="43000"/>
              </a:srgbClr>
            </a:outerShdw>
          </a:effectLst>
        </p:spPr>
      </p:pic>
      <p:pic>
        <p:nvPicPr>
          <p:cNvPr id="8" name="Resim 7"/>
          <p:cNvPicPr>
            <a:picLocks noChangeAspect="1"/>
          </p:cNvPicPr>
          <p:nvPr/>
        </p:nvPicPr>
        <p:blipFill>
          <a:blip r:embed="rId6"/>
          <a:stretch>
            <a:fillRect/>
          </a:stretch>
        </p:blipFill>
        <p:spPr>
          <a:xfrm>
            <a:off x="10157020" y="1241400"/>
            <a:ext cx="1917857" cy="2468468"/>
          </a:xfrm>
          <a:prstGeom prst="rect">
            <a:avLst/>
          </a:prstGeom>
          <a:ln w="38100" cap="sq">
            <a:solidFill>
              <a:schemeClr val="bg1">
                <a:lumMod val="75000"/>
              </a:schemeClr>
            </a:solidFill>
            <a:prstDash val="solid"/>
            <a:miter lim="800000"/>
          </a:ln>
          <a:effectLst>
            <a:outerShdw blurRad="50800" dist="38100" dir="2700000" algn="tl" rotWithShape="0">
              <a:srgbClr val="000000">
                <a:alpha val="43000"/>
              </a:srgbClr>
            </a:outerShdw>
          </a:effectLst>
        </p:spPr>
      </p:pic>
      <p:cxnSp>
        <p:nvCxnSpPr>
          <p:cNvPr id="10" name="Dirsek Bağlayıcısı 9"/>
          <p:cNvCxnSpPr>
            <a:endCxn id="6" idx="1"/>
          </p:cNvCxnSpPr>
          <p:nvPr/>
        </p:nvCxnSpPr>
        <p:spPr>
          <a:xfrm rot="5400000" flipH="1" flipV="1">
            <a:off x="2476261" y="2625400"/>
            <a:ext cx="1137000" cy="428244"/>
          </a:xfrm>
          <a:prstGeom prst="bentConnector2">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4" name="Düz Bağlayıcı 13"/>
          <p:cNvCxnSpPr/>
          <p:nvPr/>
        </p:nvCxnSpPr>
        <p:spPr>
          <a:xfrm>
            <a:off x="2579278" y="3429999"/>
            <a:ext cx="261519"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
        <p:nvSpPr>
          <p:cNvPr id="15" name="Dikdörtgen 14"/>
          <p:cNvSpPr/>
          <p:nvPr/>
        </p:nvSpPr>
        <p:spPr>
          <a:xfrm>
            <a:off x="8734248" y="1520125"/>
            <a:ext cx="546755" cy="4524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3435158" y="3037316"/>
            <a:ext cx="251969" cy="255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8" name="Dirsek Bağlayıcısı 17"/>
          <p:cNvCxnSpPr>
            <a:endCxn id="8" idx="1"/>
          </p:cNvCxnSpPr>
          <p:nvPr/>
        </p:nvCxnSpPr>
        <p:spPr>
          <a:xfrm rot="16200000" flipH="1">
            <a:off x="9330812" y="1649425"/>
            <a:ext cx="503023" cy="1149394"/>
          </a:xfrm>
          <a:prstGeom prst="bentConnector2">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28" name="Düz Bağlayıcı 27"/>
          <p:cNvCxnSpPr>
            <a:stCxn id="16" idx="0"/>
          </p:cNvCxnSpPr>
          <p:nvPr/>
        </p:nvCxnSpPr>
        <p:spPr>
          <a:xfrm flipH="1" flipV="1">
            <a:off x="3561142" y="2475634"/>
            <a:ext cx="1" cy="561682"/>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30" name="Düz Bağlayıcı 29"/>
          <p:cNvCxnSpPr/>
          <p:nvPr/>
        </p:nvCxnSpPr>
        <p:spPr>
          <a:xfrm>
            <a:off x="3561142" y="2475634"/>
            <a:ext cx="4692339"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32" name="Düz Bağlayıcı 31"/>
          <p:cNvCxnSpPr/>
          <p:nvPr/>
        </p:nvCxnSpPr>
        <p:spPr>
          <a:xfrm flipV="1">
            <a:off x="8262908" y="1746368"/>
            <a:ext cx="0" cy="729266"/>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34" name="Düz Ok Bağlayıcısı 33"/>
          <p:cNvCxnSpPr/>
          <p:nvPr/>
        </p:nvCxnSpPr>
        <p:spPr>
          <a:xfrm>
            <a:off x="8253481" y="1746368"/>
            <a:ext cx="480767" cy="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38" name="Dirsek Bağlayıcısı 37"/>
          <p:cNvCxnSpPr>
            <a:endCxn id="5" idx="0"/>
          </p:cNvCxnSpPr>
          <p:nvPr/>
        </p:nvCxnSpPr>
        <p:spPr>
          <a:xfrm flipV="1">
            <a:off x="1723445" y="4127371"/>
            <a:ext cx="6719929" cy="1219495"/>
          </a:xfrm>
          <a:prstGeom prst="bentConnector4">
            <a:avLst>
              <a:gd name="adj1" fmla="val 15828"/>
              <a:gd name="adj2" fmla="val 118745"/>
            </a:avLst>
          </a:prstGeom>
          <a:ln>
            <a:solidFill>
              <a:srgbClr val="FFC000"/>
            </a:solidFill>
            <a:tailEnd type="triangle"/>
          </a:ln>
        </p:spPr>
        <p:style>
          <a:lnRef idx="3">
            <a:schemeClr val="dk1"/>
          </a:lnRef>
          <a:fillRef idx="0">
            <a:schemeClr val="dk1"/>
          </a:fillRef>
          <a:effectRef idx="2">
            <a:schemeClr val="dk1"/>
          </a:effectRef>
          <a:fontRef idx="minor">
            <a:schemeClr val="tx1"/>
          </a:fontRef>
        </p:style>
      </p:cxnSp>
      <p:sp>
        <p:nvSpPr>
          <p:cNvPr id="42" name="Dikdörtgen 41"/>
          <p:cNvSpPr/>
          <p:nvPr/>
        </p:nvSpPr>
        <p:spPr>
          <a:xfrm>
            <a:off x="9167881" y="5781040"/>
            <a:ext cx="702501" cy="33175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44" name="Dirsek Bağlayıcısı 43"/>
          <p:cNvCxnSpPr>
            <a:stCxn id="42" idx="2"/>
            <a:endCxn id="7" idx="3"/>
          </p:cNvCxnSpPr>
          <p:nvPr/>
        </p:nvCxnSpPr>
        <p:spPr>
          <a:xfrm rot="5400000" flipH="1">
            <a:off x="6761352" y="3355012"/>
            <a:ext cx="630323" cy="4885236"/>
          </a:xfrm>
          <a:prstGeom prst="bentConnector4">
            <a:avLst>
              <a:gd name="adj1" fmla="val -36267"/>
              <a:gd name="adj2" fmla="val 53595"/>
            </a:avLst>
          </a:prstGeom>
          <a:ln>
            <a:solidFill>
              <a:srgbClr val="FFC000"/>
            </a:solidFill>
            <a:tailEnd type="triangle"/>
          </a:ln>
        </p:spPr>
        <p:style>
          <a:lnRef idx="3">
            <a:schemeClr val="dk1"/>
          </a:lnRef>
          <a:fillRef idx="0">
            <a:schemeClr val="dk1"/>
          </a:fillRef>
          <a:effectRef idx="2">
            <a:schemeClr val="dk1"/>
          </a:effectRef>
          <a:fontRef idx="minor">
            <a:schemeClr val="tx1"/>
          </a:fontRef>
        </p:style>
      </p:cxnSp>
      <p:sp>
        <p:nvSpPr>
          <p:cNvPr id="20" name="Unvan 1"/>
          <p:cNvSpPr txBox="1">
            <a:spLocks/>
          </p:cNvSpPr>
          <p:nvPr/>
        </p:nvSpPr>
        <p:spPr>
          <a:xfrm>
            <a:off x="76346" y="86797"/>
            <a:ext cx="5328773" cy="702365"/>
          </a:xfrm>
          <a:prstGeom prst="rect">
            <a:avLst/>
          </a:prstGeom>
        </p:spPr>
        <p:txBody>
          <a:bodyPr vert="horz" lIns="91440" tIns="45720" rIns="91440" bIns="45720" rtlCol="0" anchor="t">
            <a:normAutofit fontScale="9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dirty="0"/>
              <a:t>Giriş, Çıkış ve İade İrsaliyeleri</a:t>
            </a:r>
          </a:p>
        </p:txBody>
      </p:sp>
    </p:spTree>
    <p:extLst>
      <p:ext uri="{BB962C8B-B14F-4D97-AF65-F5344CB8AC3E}">
        <p14:creationId xmlns:p14="http://schemas.microsoft.com/office/powerpoint/2010/main" val="231293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1000"/>
                                        <p:tgtEl>
                                          <p:spTgt spid="30"/>
                                        </p:tgtEl>
                                      </p:cBhvr>
                                    </p:animEffect>
                                    <p:anim calcmode="lin" valueType="num">
                                      <p:cBhvr>
                                        <p:cTn id="42" dur="1000" fill="hold"/>
                                        <p:tgtEl>
                                          <p:spTgt spid="30"/>
                                        </p:tgtEl>
                                        <p:attrNameLst>
                                          <p:attrName>ppt_x</p:attrName>
                                        </p:attrNameLst>
                                      </p:cBhvr>
                                      <p:tavLst>
                                        <p:tav tm="0">
                                          <p:val>
                                            <p:strVal val="#ppt_x"/>
                                          </p:val>
                                        </p:tav>
                                        <p:tav tm="100000">
                                          <p:val>
                                            <p:strVal val="#ppt_x"/>
                                          </p:val>
                                        </p:tav>
                                      </p:tavLst>
                                    </p:anim>
                                    <p:anim calcmode="lin" valueType="num">
                                      <p:cBhvr>
                                        <p:cTn id="43" dur="1000" fill="hold"/>
                                        <p:tgtEl>
                                          <p:spTgt spid="30"/>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1000"/>
                                        <p:tgtEl>
                                          <p:spTgt spid="32"/>
                                        </p:tgtEl>
                                      </p:cBhvr>
                                    </p:animEffect>
                                    <p:anim calcmode="lin" valueType="num">
                                      <p:cBhvr>
                                        <p:cTn id="47" dur="1000" fill="hold"/>
                                        <p:tgtEl>
                                          <p:spTgt spid="32"/>
                                        </p:tgtEl>
                                        <p:attrNameLst>
                                          <p:attrName>ppt_x</p:attrName>
                                        </p:attrNameLst>
                                      </p:cBhvr>
                                      <p:tavLst>
                                        <p:tav tm="0">
                                          <p:val>
                                            <p:strVal val="#ppt_x"/>
                                          </p:val>
                                        </p:tav>
                                        <p:tav tm="100000">
                                          <p:val>
                                            <p:strVal val="#ppt_x"/>
                                          </p:val>
                                        </p:tav>
                                      </p:tavLst>
                                    </p:anim>
                                    <p:anim calcmode="lin" valueType="num">
                                      <p:cBhvr>
                                        <p:cTn id="48" dur="1000" fill="hold"/>
                                        <p:tgtEl>
                                          <p:spTgt spid="32"/>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1000"/>
                                        <p:tgtEl>
                                          <p:spTgt spid="18"/>
                                        </p:tgtEl>
                                      </p:cBhvr>
                                    </p:animEffect>
                                    <p:anim calcmode="lin" valueType="num">
                                      <p:cBhvr>
                                        <p:cTn id="62" dur="1000" fill="hold"/>
                                        <p:tgtEl>
                                          <p:spTgt spid="18"/>
                                        </p:tgtEl>
                                        <p:attrNameLst>
                                          <p:attrName>ppt_x</p:attrName>
                                        </p:attrNameLst>
                                      </p:cBhvr>
                                      <p:tavLst>
                                        <p:tav tm="0">
                                          <p:val>
                                            <p:strVal val="#ppt_x"/>
                                          </p:val>
                                        </p:tav>
                                        <p:tav tm="100000">
                                          <p:val>
                                            <p:strVal val="#ppt_x"/>
                                          </p:val>
                                        </p:tav>
                                      </p:tavLst>
                                    </p:anim>
                                    <p:anim calcmode="lin" valueType="num">
                                      <p:cBhvr>
                                        <p:cTn id="63" dur="1000" fill="hold"/>
                                        <p:tgtEl>
                                          <p:spTgt spid="18"/>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fade">
                                      <p:cBhvr>
                                        <p:cTn id="66" dur="1000"/>
                                        <p:tgtEl>
                                          <p:spTgt spid="8"/>
                                        </p:tgtEl>
                                      </p:cBhvr>
                                    </p:animEffect>
                                    <p:anim calcmode="lin" valueType="num">
                                      <p:cBhvr>
                                        <p:cTn id="67" dur="1000" fill="hold"/>
                                        <p:tgtEl>
                                          <p:spTgt spid="8"/>
                                        </p:tgtEl>
                                        <p:attrNameLst>
                                          <p:attrName>ppt_x</p:attrName>
                                        </p:attrNameLst>
                                      </p:cBhvr>
                                      <p:tavLst>
                                        <p:tav tm="0">
                                          <p:val>
                                            <p:strVal val="#ppt_x"/>
                                          </p:val>
                                        </p:tav>
                                        <p:tav tm="100000">
                                          <p:val>
                                            <p:strVal val="#ppt_x"/>
                                          </p:val>
                                        </p:tav>
                                      </p:tavLst>
                                    </p:anim>
                                    <p:anim calcmode="lin" valueType="num">
                                      <p:cBhvr>
                                        <p:cTn id="68" dur="1000" fill="hold"/>
                                        <p:tgtEl>
                                          <p:spTgt spid="8"/>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fade">
                                      <p:cBhvr>
                                        <p:cTn id="71" dur="1000"/>
                                        <p:tgtEl>
                                          <p:spTgt spid="6"/>
                                        </p:tgtEl>
                                      </p:cBhvr>
                                    </p:animEffect>
                                    <p:anim calcmode="lin" valueType="num">
                                      <p:cBhvr>
                                        <p:cTn id="72" dur="1000" fill="hold"/>
                                        <p:tgtEl>
                                          <p:spTgt spid="6"/>
                                        </p:tgtEl>
                                        <p:attrNameLst>
                                          <p:attrName>ppt_x</p:attrName>
                                        </p:attrNameLst>
                                      </p:cBhvr>
                                      <p:tavLst>
                                        <p:tav tm="0">
                                          <p:val>
                                            <p:strVal val="#ppt_x"/>
                                          </p:val>
                                        </p:tav>
                                        <p:tav tm="100000">
                                          <p:val>
                                            <p:strVal val="#ppt_x"/>
                                          </p:val>
                                        </p:tav>
                                      </p:tavLst>
                                    </p:anim>
                                    <p:anim calcmode="lin" valueType="num">
                                      <p:cBhvr>
                                        <p:cTn id="73" dur="1000" fill="hold"/>
                                        <p:tgtEl>
                                          <p:spTgt spid="6"/>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fade">
                                      <p:cBhvr>
                                        <p:cTn id="76" dur="1000"/>
                                        <p:tgtEl>
                                          <p:spTgt spid="7"/>
                                        </p:tgtEl>
                                      </p:cBhvr>
                                    </p:animEffect>
                                    <p:anim calcmode="lin" valueType="num">
                                      <p:cBhvr>
                                        <p:cTn id="77" dur="1000" fill="hold"/>
                                        <p:tgtEl>
                                          <p:spTgt spid="7"/>
                                        </p:tgtEl>
                                        <p:attrNameLst>
                                          <p:attrName>ppt_x</p:attrName>
                                        </p:attrNameLst>
                                      </p:cBhvr>
                                      <p:tavLst>
                                        <p:tav tm="0">
                                          <p:val>
                                            <p:strVal val="#ppt_x"/>
                                          </p:val>
                                        </p:tav>
                                        <p:tav tm="100000">
                                          <p:val>
                                            <p:strVal val="#ppt_x"/>
                                          </p:val>
                                        </p:tav>
                                      </p:tavLst>
                                    </p:anim>
                                    <p:anim calcmode="lin" valueType="num">
                                      <p:cBhvr>
                                        <p:cTn id="78" dur="1000" fill="hold"/>
                                        <p:tgtEl>
                                          <p:spTgt spid="7"/>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fade">
                                      <p:cBhvr>
                                        <p:cTn id="91" dur="1000"/>
                                        <p:tgtEl>
                                          <p:spTgt spid="5"/>
                                        </p:tgtEl>
                                      </p:cBhvr>
                                    </p:animEffect>
                                    <p:anim calcmode="lin" valueType="num">
                                      <p:cBhvr>
                                        <p:cTn id="92" dur="1000" fill="hold"/>
                                        <p:tgtEl>
                                          <p:spTgt spid="5"/>
                                        </p:tgtEl>
                                        <p:attrNameLst>
                                          <p:attrName>ppt_x</p:attrName>
                                        </p:attrNameLst>
                                      </p:cBhvr>
                                      <p:tavLst>
                                        <p:tav tm="0">
                                          <p:val>
                                            <p:strVal val="#ppt_x"/>
                                          </p:val>
                                        </p:tav>
                                        <p:tav tm="100000">
                                          <p:val>
                                            <p:strVal val="#ppt_x"/>
                                          </p:val>
                                        </p:tav>
                                      </p:tavLst>
                                    </p:anim>
                                    <p:anim calcmode="lin" valueType="num">
                                      <p:cBhvr>
                                        <p:cTn id="93" dur="1000" fill="hold"/>
                                        <p:tgtEl>
                                          <p:spTgt spid="5"/>
                                        </p:tgtEl>
                                        <p:attrNameLst>
                                          <p:attrName>ppt_y</p:attrName>
                                        </p:attrNameLst>
                                      </p:cBhvr>
                                      <p:tavLst>
                                        <p:tav tm="0">
                                          <p:val>
                                            <p:strVal val="#ppt_y+.1"/>
                                          </p:val>
                                        </p:tav>
                                        <p:tav tm="100000">
                                          <p:val>
                                            <p:strVal val="#ppt_y"/>
                                          </p:val>
                                        </p:tav>
                                      </p:tavLst>
                                    </p:anim>
                                  </p:childTnLst>
                                </p:cTn>
                              </p:par>
                              <p:par>
                                <p:cTn id="94" presetID="42" presetClass="entr" presetSubtype="0" fill="hold" nodeType="withEffect">
                                  <p:stCondLst>
                                    <p:cond delay="0"/>
                                  </p:stCondLst>
                                  <p:childTnLst>
                                    <p:set>
                                      <p:cBhvr>
                                        <p:cTn id="95" dur="1" fill="hold">
                                          <p:stCondLst>
                                            <p:cond delay="0"/>
                                          </p:stCondLst>
                                        </p:cTn>
                                        <p:tgtEl>
                                          <p:spTgt spid="38"/>
                                        </p:tgtEl>
                                        <p:attrNameLst>
                                          <p:attrName>style.visibility</p:attrName>
                                        </p:attrNameLst>
                                      </p:cBhvr>
                                      <p:to>
                                        <p:strVal val="visible"/>
                                      </p:to>
                                    </p:set>
                                    <p:animEffect transition="in" filter="fade">
                                      <p:cBhvr>
                                        <p:cTn id="96" dur="1000"/>
                                        <p:tgtEl>
                                          <p:spTgt spid="38"/>
                                        </p:tgtEl>
                                      </p:cBhvr>
                                    </p:animEffect>
                                    <p:anim calcmode="lin" valueType="num">
                                      <p:cBhvr>
                                        <p:cTn id="97" dur="1000" fill="hold"/>
                                        <p:tgtEl>
                                          <p:spTgt spid="38"/>
                                        </p:tgtEl>
                                        <p:attrNameLst>
                                          <p:attrName>ppt_x</p:attrName>
                                        </p:attrNameLst>
                                      </p:cBhvr>
                                      <p:tavLst>
                                        <p:tav tm="0">
                                          <p:val>
                                            <p:strVal val="#ppt_x"/>
                                          </p:val>
                                        </p:tav>
                                        <p:tav tm="100000">
                                          <p:val>
                                            <p:strVal val="#ppt_x"/>
                                          </p:val>
                                        </p:tav>
                                      </p:tavLst>
                                    </p:anim>
                                    <p:anim calcmode="lin" valueType="num">
                                      <p:cBhvr>
                                        <p:cTn id="98" dur="1000" fill="hold"/>
                                        <p:tgtEl>
                                          <p:spTgt spid="38"/>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
                                            <p:txEl>
                                              <p:pRg st="0" end="0"/>
                                            </p:txEl>
                                          </p:spTgt>
                                        </p:tgtEl>
                                        <p:attrNameLst>
                                          <p:attrName>style.visibility</p:attrName>
                                        </p:attrNameLst>
                                      </p:cBhvr>
                                      <p:to>
                                        <p:strVal val="visible"/>
                                      </p:to>
                                    </p:set>
                                    <p:animEffect transition="in" filter="fade">
                                      <p:cBhvr>
                                        <p:cTn id="101" dur="1000"/>
                                        <p:tgtEl>
                                          <p:spTgt spid="3">
                                            <p:txEl>
                                              <p:pRg st="0" end="0"/>
                                            </p:txEl>
                                          </p:spTgt>
                                        </p:tgtEl>
                                      </p:cBhvr>
                                    </p:animEffect>
                                    <p:anim calcmode="lin" valueType="num">
                                      <p:cBhvr>
                                        <p:cTn id="10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3">
                                            <p:txEl>
                                              <p:pRg st="1" end="1"/>
                                            </p:txEl>
                                          </p:spTgt>
                                        </p:tgtEl>
                                        <p:attrNameLst>
                                          <p:attrName>style.visibility</p:attrName>
                                        </p:attrNameLst>
                                      </p:cBhvr>
                                      <p:to>
                                        <p:strVal val="visible"/>
                                      </p:to>
                                    </p:set>
                                    <p:animEffect transition="in" filter="fade">
                                      <p:cBhvr>
                                        <p:cTn id="106" dur="1000"/>
                                        <p:tgtEl>
                                          <p:spTgt spid="3">
                                            <p:txEl>
                                              <p:pRg st="1" end="1"/>
                                            </p:txEl>
                                          </p:spTgt>
                                        </p:tgtEl>
                                      </p:cBhvr>
                                    </p:animEffect>
                                    <p:anim calcmode="lin" valueType="num">
                                      <p:cBhvr>
                                        <p:cTn id="10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08"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3">
                                            <p:txEl>
                                              <p:pRg st="2" end="2"/>
                                            </p:txEl>
                                          </p:spTgt>
                                        </p:tgtEl>
                                        <p:attrNameLst>
                                          <p:attrName>style.visibility</p:attrName>
                                        </p:attrNameLst>
                                      </p:cBhvr>
                                      <p:to>
                                        <p:strVal val="visible"/>
                                      </p:to>
                                    </p:set>
                                    <p:animEffect transition="in" filter="fade">
                                      <p:cBhvr>
                                        <p:cTn id="111" dur="1000"/>
                                        <p:tgtEl>
                                          <p:spTgt spid="3">
                                            <p:txEl>
                                              <p:pRg st="2" end="2"/>
                                            </p:txEl>
                                          </p:spTgt>
                                        </p:tgtEl>
                                      </p:cBhvr>
                                    </p:animEffect>
                                    <p:anim calcmode="lin" valueType="num">
                                      <p:cBhvr>
                                        <p:cTn id="11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1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3">
                                            <p:txEl>
                                              <p:pRg st="3" end="3"/>
                                            </p:txEl>
                                          </p:spTgt>
                                        </p:tgtEl>
                                        <p:attrNameLst>
                                          <p:attrName>style.visibility</p:attrName>
                                        </p:attrNameLst>
                                      </p:cBhvr>
                                      <p:to>
                                        <p:strVal val="visible"/>
                                      </p:to>
                                    </p:set>
                                    <p:animEffect transition="in" filter="fade">
                                      <p:cBhvr>
                                        <p:cTn id="116" dur="1000"/>
                                        <p:tgtEl>
                                          <p:spTgt spid="3">
                                            <p:txEl>
                                              <p:pRg st="3" end="3"/>
                                            </p:txEl>
                                          </p:spTgt>
                                        </p:tgtEl>
                                      </p:cBhvr>
                                    </p:animEffect>
                                    <p:anim calcmode="lin" valueType="num">
                                      <p:cBhvr>
                                        <p:cTn id="11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15" grpId="0" animBg="1"/>
      <p:bldP spid="16" grpId="0" animBg="1"/>
      <p:bldP spid="42"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txBox="1">
            <a:spLocks/>
          </p:cNvSpPr>
          <p:nvPr/>
        </p:nvSpPr>
        <p:spPr>
          <a:xfrm>
            <a:off x="99392" y="3705841"/>
            <a:ext cx="11935326" cy="112520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dirty="0"/>
              <a:t>Dinlediğiniz için teşekkürler…</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2475" y="2145580"/>
            <a:ext cx="4019550" cy="1133475"/>
          </a:xfrm>
          <a:prstGeom prst="rect">
            <a:avLst/>
          </a:prstGeom>
        </p:spPr>
      </p:pic>
    </p:spTree>
    <p:extLst>
      <p:ext uri="{BB962C8B-B14F-4D97-AF65-F5344CB8AC3E}">
        <p14:creationId xmlns:p14="http://schemas.microsoft.com/office/powerpoint/2010/main" val="182905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0195" y="632792"/>
            <a:ext cx="5902370" cy="861391"/>
          </a:xfrm>
        </p:spPr>
        <p:txBody>
          <a:bodyPr/>
          <a:lstStyle/>
          <a:p>
            <a:r>
              <a:rPr lang="tr-TR" dirty="0"/>
              <a:t>Depolar Arası Sevk ve Kabul</a:t>
            </a:r>
          </a:p>
        </p:txBody>
      </p:sp>
      <p:sp>
        <p:nvSpPr>
          <p:cNvPr id="3" name="İçerik Yer Tutucusu 2"/>
          <p:cNvSpPr>
            <a:spLocks noGrp="1"/>
          </p:cNvSpPr>
          <p:nvPr>
            <p:ph idx="1"/>
          </p:nvPr>
        </p:nvSpPr>
        <p:spPr>
          <a:xfrm>
            <a:off x="210195" y="1388412"/>
            <a:ext cx="3046189" cy="5568978"/>
          </a:xfrm>
        </p:spPr>
        <p:txBody>
          <a:bodyPr>
            <a:normAutofit/>
          </a:bodyPr>
          <a:lstStyle/>
          <a:p>
            <a:r>
              <a:rPr lang="tr-TR" dirty="0"/>
              <a:t>Depolar arası stok hareketleri talebe bağlı veya bağımsız gerçekleştirilebilir. Kontrollü yönetim için transfer depo sistemi kullanılır. Sevk edilen ürünler önce transfer depoya düşer, kabul işlemiyle hedef depoya aktarılır ve mal kabulü yapılır. Transfer depo kullanılmadığında, ürünler doğrudan hedef depoya sevk edilir.</a:t>
            </a:r>
          </a:p>
          <a:p>
            <a:endParaRPr lang="tr-TR" dirty="0"/>
          </a:p>
        </p:txBody>
      </p:sp>
      <p:pic>
        <p:nvPicPr>
          <p:cNvPr id="6" name="Resim 5"/>
          <p:cNvPicPr>
            <a:picLocks noChangeAspect="1"/>
          </p:cNvPicPr>
          <p:nvPr/>
        </p:nvPicPr>
        <p:blipFill>
          <a:blip r:embed="rId3"/>
          <a:stretch>
            <a:fillRect/>
          </a:stretch>
        </p:blipFill>
        <p:spPr>
          <a:xfrm>
            <a:off x="3396696" y="1388412"/>
            <a:ext cx="8426486" cy="4320442"/>
          </a:xfrm>
          <a:prstGeom prst="rect">
            <a:avLst/>
          </a:prstGeom>
          <a:ln w="38100" cap="sq">
            <a:solidFill>
              <a:schemeClr val="bg1">
                <a:lumMod val="75000"/>
              </a:schemeClr>
            </a:solidFill>
            <a:prstDash val="solid"/>
            <a:miter lim="800000"/>
          </a:ln>
          <a:effectLst>
            <a:outerShdw blurRad="50800" dist="38100" dir="2700000" algn="tl" rotWithShape="0">
              <a:srgbClr val="000000">
                <a:alpha val="43000"/>
              </a:srgbClr>
            </a:outerShdw>
          </a:effectLst>
        </p:spPr>
      </p:pic>
      <p:sp>
        <p:nvSpPr>
          <p:cNvPr id="5" name="Unvan 1"/>
          <p:cNvSpPr txBox="1">
            <a:spLocks/>
          </p:cNvSpPr>
          <p:nvPr/>
        </p:nvSpPr>
        <p:spPr>
          <a:xfrm>
            <a:off x="210195" y="-53256"/>
            <a:ext cx="4371744" cy="68604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dirty="0"/>
              <a:t>Depo Otomasyonu</a:t>
            </a:r>
          </a:p>
        </p:txBody>
      </p:sp>
    </p:spTree>
    <p:extLst>
      <p:ext uri="{BB962C8B-B14F-4D97-AF65-F5344CB8AC3E}">
        <p14:creationId xmlns:p14="http://schemas.microsoft.com/office/powerpoint/2010/main" val="167494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0195" y="948016"/>
            <a:ext cx="3884727" cy="4945888"/>
          </a:xfrm>
        </p:spPr>
        <p:txBody>
          <a:bodyPr/>
          <a:lstStyle/>
          <a:p>
            <a:r>
              <a:rPr lang="tr-TR" dirty="0"/>
              <a:t>Depolar arası sevk ve kabul işlemleri, talep durumundan bağımsız olarak mobil uygulama üzerinden gerçekleştirilir. Mobil uygulamada bu işlemler için iki yöntem bulunmaktadır:</a:t>
            </a:r>
          </a:p>
          <a:p>
            <a:pPr lvl="1"/>
            <a:r>
              <a:rPr lang="tr-TR" dirty="0"/>
              <a:t>Sevk ve kabul işlemleri ayrı sayfalardan yapılabilir.</a:t>
            </a:r>
          </a:p>
          <a:p>
            <a:pPr lvl="1"/>
            <a:r>
              <a:rPr lang="tr-TR" dirty="0"/>
              <a:t>Tek bir sayfa üzerinden hem sevk hem de kabul işlemleri gerçekleştirilebilir.</a:t>
            </a:r>
          </a:p>
        </p:txBody>
      </p:sp>
      <p:sp>
        <p:nvSpPr>
          <p:cNvPr id="5" name="Unvan 1"/>
          <p:cNvSpPr>
            <a:spLocks noGrp="1"/>
          </p:cNvSpPr>
          <p:nvPr>
            <p:ph type="title"/>
          </p:nvPr>
        </p:nvSpPr>
        <p:spPr>
          <a:xfrm>
            <a:off x="210195" y="192157"/>
            <a:ext cx="5902370" cy="861391"/>
          </a:xfrm>
        </p:spPr>
        <p:txBody>
          <a:bodyPr/>
          <a:lstStyle/>
          <a:p>
            <a:r>
              <a:rPr lang="tr-TR" dirty="0"/>
              <a:t>Depolar Arası Sevk ve Kabul</a:t>
            </a:r>
          </a:p>
        </p:txBody>
      </p:sp>
      <p:pic>
        <p:nvPicPr>
          <p:cNvPr id="9" name="Resim 8"/>
          <p:cNvPicPr>
            <a:picLocks noChangeAspect="1"/>
          </p:cNvPicPr>
          <p:nvPr/>
        </p:nvPicPr>
        <p:blipFill>
          <a:blip r:embed="rId3"/>
          <a:stretch>
            <a:fillRect/>
          </a:stretch>
        </p:blipFill>
        <p:spPr>
          <a:xfrm>
            <a:off x="4589385" y="871940"/>
            <a:ext cx="3449326" cy="2745901"/>
          </a:xfrm>
          <a:prstGeom prst="rect">
            <a:avLst/>
          </a:prstGeom>
        </p:spPr>
      </p:pic>
      <p:pic>
        <p:nvPicPr>
          <p:cNvPr id="10" name="Resim 9"/>
          <p:cNvPicPr>
            <a:picLocks noChangeAspect="1"/>
          </p:cNvPicPr>
          <p:nvPr/>
        </p:nvPicPr>
        <p:blipFill>
          <a:blip r:embed="rId4"/>
          <a:stretch>
            <a:fillRect/>
          </a:stretch>
        </p:blipFill>
        <p:spPr>
          <a:xfrm>
            <a:off x="8533175" y="928576"/>
            <a:ext cx="3309357" cy="2632631"/>
          </a:xfrm>
          <a:prstGeom prst="rect">
            <a:avLst/>
          </a:prstGeom>
        </p:spPr>
      </p:pic>
      <p:pic>
        <p:nvPicPr>
          <p:cNvPr id="11" name="Resim 10"/>
          <p:cNvPicPr>
            <a:picLocks noChangeAspect="1"/>
          </p:cNvPicPr>
          <p:nvPr/>
        </p:nvPicPr>
        <p:blipFill>
          <a:blip r:embed="rId5"/>
          <a:stretch>
            <a:fillRect/>
          </a:stretch>
        </p:blipFill>
        <p:spPr>
          <a:xfrm>
            <a:off x="6652324" y="3798931"/>
            <a:ext cx="3237110" cy="3059069"/>
          </a:xfrm>
          <a:prstGeom prst="rect">
            <a:avLst/>
          </a:prstGeom>
        </p:spPr>
      </p:pic>
      <p:cxnSp>
        <p:nvCxnSpPr>
          <p:cNvPr id="13" name="Dirsek Bağlayıcısı 12"/>
          <p:cNvCxnSpPr>
            <a:endCxn id="9" idx="1"/>
          </p:cNvCxnSpPr>
          <p:nvPr/>
        </p:nvCxnSpPr>
        <p:spPr>
          <a:xfrm flipV="1">
            <a:off x="3518452" y="2244891"/>
            <a:ext cx="1070933" cy="657335"/>
          </a:xfrm>
          <a:prstGeom prst="bentConnector3">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5" name="Düz Ok Bağlayıcısı 14"/>
          <p:cNvCxnSpPr>
            <a:stCxn id="9" idx="3"/>
            <a:endCxn id="10" idx="1"/>
          </p:cNvCxnSpPr>
          <p:nvPr/>
        </p:nvCxnSpPr>
        <p:spPr>
          <a:xfrm>
            <a:off x="8038711" y="2244891"/>
            <a:ext cx="494464" cy="1"/>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7" name="Dirsek Bağlayıcısı 16"/>
          <p:cNvCxnSpPr>
            <a:endCxn id="11" idx="1"/>
          </p:cNvCxnSpPr>
          <p:nvPr/>
        </p:nvCxnSpPr>
        <p:spPr>
          <a:xfrm>
            <a:off x="3023988" y="3855565"/>
            <a:ext cx="3628336" cy="1472901"/>
          </a:xfrm>
          <a:prstGeom prst="bentConnector3">
            <a:avLst/>
          </a:prstGeom>
          <a:ln>
            <a:solidFill>
              <a:srgbClr val="FFC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476317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ppt_x</p:attrName>
                                        </p:attrNameLst>
                                      </p:cBhvr>
                                      <p:tavLst>
                                        <p:tav tm="0">
                                          <p:val>
                                            <p:strVal val="#ppt_x"/>
                                          </p:val>
                                        </p:tav>
                                        <p:tav tm="100000">
                                          <p:val>
                                            <p:strVal val="#ppt_x"/>
                                          </p:val>
                                        </p:tav>
                                      </p:tavLst>
                                    </p:anim>
                                    <p:anim calcmode="lin" valueType="num">
                                      <p:cBhvr>
                                        <p:cTn id="41" dur="1000" fill="hold"/>
                                        <p:tgtEl>
                                          <p:spTgt spid="17"/>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1000"/>
                                        <p:tgtEl>
                                          <p:spTgt spid="11"/>
                                        </p:tgtEl>
                                      </p:cBhvr>
                                    </p:animEffect>
                                    <p:anim calcmode="lin" valueType="num">
                                      <p:cBhvr>
                                        <p:cTn id="55" dur="1000" fill="hold"/>
                                        <p:tgtEl>
                                          <p:spTgt spid="11"/>
                                        </p:tgtEl>
                                        <p:attrNameLst>
                                          <p:attrName>ppt_x</p:attrName>
                                        </p:attrNameLst>
                                      </p:cBhvr>
                                      <p:tavLst>
                                        <p:tav tm="0">
                                          <p:val>
                                            <p:strVal val="#ppt_x"/>
                                          </p:val>
                                        </p:tav>
                                        <p:tav tm="100000">
                                          <p:val>
                                            <p:strVal val="#ppt_x"/>
                                          </p:val>
                                        </p:tav>
                                      </p:tavLst>
                                    </p:anim>
                                    <p:anim calcmode="lin" valueType="num">
                                      <p:cBhvr>
                                        <p:cTn id="5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0195" y="1439862"/>
            <a:ext cx="9559970" cy="1139202"/>
          </a:xfrm>
        </p:spPr>
        <p:txBody>
          <a:bodyPr/>
          <a:lstStyle/>
          <a:p>
            <a:r>
              <a:rPr lang="tr-TR" dirty="0"/>
              <a:t>Bir depo tarafından diğer bir depoya stok sevkiyatı yapmak için talep oluşturulur. </a:t>
            </a:r>
          </a:p>
          <a:p>
            <a:r>
              <a:rPr lang="tr-TR" dirty="0"/>
              <a:t>Lojistik iş emri oluşturulması isteğe bağlıdır. Oluşturulması durumunda işlemler </a:t>
            </a:r>
            <a:r>
              <a:rPr lang="tr-TR" dirty="0">
                <a:hlinkClick r:id="" action="ppaction://noaction"/>
              </a:rPr>
              <a:t>depo iş emirleri</a:t>
            </a:r>
            <a:r>
              <a:rPr lang="tr-TR" dirty="0"/>
              <a:t> adımları ile ilerler.</a:t>
            </a:r>
          </a:p>
        </p:txBody>
      </p:sp>
      <p:sp>
        <p:nvSpPr>
          <p:cNvPr id="4" name="Unvan 1"/>
          <p:cNvSpPr>
            <a:spLocks noGrp="1"/>
          </p:cNvSpPr>
          <p:nvPr>
            <p:ph type="title"/>
          </p:nvPr>
        </p:nvSpPr>
        <p:spPr>
          <a:xfrm>
            <a:off x="210195" y="192157"/>
            <a:ext cx="6289996" cy="891208"/>
          </a:xfrm>
        </p:spPr>
        <p:txBody>
          <a:bodyPr/>
          <a:lstStyle/>
          <a:p>
            <a:r>
              <a:rPr lang="tr-TR" dirty="0"/>
              <a:t>Depolar Arası Sevk</a:t>
            </a:r>
          </a:p>
        </p:txBody>
      </p:sp>
      <p:sp>
        <p:nvSpPr>
          <p:cNvPr id="6" name="Unvan 1"/>
          <p:cNvSpPr txBox="1">
            <a:spLocks/>
          </p:cNvSpPr>
          <p:nvPr/>
        </p:nvSpPr>
        <p:spPr>
          <a:xfrm>
            <a:off x="210888" y="828472"/>
            <a:ext cx="8595975" cy="509786"/>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3000" dirty="0"/>
              <a:t>Depolar Arası Sevk Talebi Oluşturma</a:t>
            </a:r>
          </a:p>
        </p:txBody>
      </p:sp>
      <p:pic>
        <p:nvPicPr>
          <p:cNvPr id="8" name="Resim 7"/>
          <p:cNvPicPr>
            <a:picLocks noChangeAspect="1"/>
          </p:cNvPicPr>
          <p:nvPr/>
        </p:nvPicPr>
        <p:blipFill>
          <a:blip r:embed="rId3"/>
          <a:stretch>
            <a:fillRect/>
          </a:stretch>
        </p:blipFill>
        <p:spPr>
          <a:xfrm>
            <a:off x="289707" y="2703444"/>
            <a:ext cx="8029344" cy="3990632"/>
          </a:xfrm>
          <a:prstGeom prst="rect">
            <a:avLst/>
          </a:prstGeom>
          <a:ln w="38100" cap="sq">
            <a:solidFill>
              <a:schemeClr val="bg1">
                <a:lumMod val="75000"/>
              </a:schemeClr>
            </a:solidFill>
            <a:prstDash val="solid"/>
            <a:miter lim="800000"/>
          </a:ln>
          <a:effectLst>
            <a:outerShdw blurRad="50800" dist="38100" dir="2700000" algn="tl" rotWithShape="0">
              <a:srgbClr val="000000">
                <a:alpha val="43000"/>
              </a:srgbClr>
            </a:outerShdw>
          </a:effectLst>
        </p:spPr>
      </p:pic>
      <p:pic>
        <p:nvPicPr>
          <p:cNvPr id="9" name="Resim 8"/>
          <p:cNvPicPr>
            <a:picLocks noChangeAspect="1"/>
          </p:cNvPicPr>
          <p:nvPr/>
        </p:nvPicPr>
        <p:blipFill>
          <a:blip r:embed="rId4"/>
          <a:stretch>
            <a:fillRect/>
          </a:stretch>
        </p:blipFill>
        <p:spPr>
          <a:xfrm>
            <a:off x="8545182" y="3082716"/>
            <a:ext cx="3560677" cy="2482947"/>
          </a:xfrm>
          <a:prstGeom prst="rect">
            <a:avLst/>
          </a:prstGeom>
          <a:ln w="38100" cap="sq">
            <a:solidFill>
              <a:schemeClr val="bg1">
                <a:lumMod val="75000"/>
              </a:schemeClr>
            </a:solidFill>
            <a:prstDash val="solid"/>
            <a:miter lim="800000"/>
          </a:ln>
          <a:effectLst>
            <a:outerShdw blurRad="50800" dist="38100" dir="2700000" algn="tl" rotWithShape="0">
              <a:srgbClr val="000000">
                <a:alpha val="43000"/>
              </a:srgbClr>
            </a:outerShdw>
          </a:effectLst>
        </p:spPr>
      </p:pic>
      <p:sp>
        <p:nvSpPr>
          <p:cNvPr id="10" name="Dikdörtgen 9"/>
          <p:cNvSpPr/>
          <p:nvPr/>
        </p:nvSpPr>
        <p:spPr>
          <a:xfrm>
            <a:off x="377686" y="3184321"/>
            <a:ext cx="636104" cy="5229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4" name="Dirsek Bağlayıcısı 13"/>
          <p:cNvCxnSpPr>
            <a:stCxn id="10" idx="0"/>
            <a:endCxn id="9" idx="0"/>
          </p:cNvCxnSpPr>
          <p:nvPr/>
        </p:nvCxnSpPr>
        <p:spPr>
          <a:xfrm rot="5400000" flipH="1" flipV="1">
            <a:off x="5459827" y="-1681372"/>
            <a:ext cx="101605" cy="9629783"/>
          </a:xfrm>
          <a:prstGeom prst="bentConnector3">
            <a:avLst>
              <a:gd name="adj1" fmla="val 608670"/>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16" name="Dikdörtgen 15"/>
          <p:cNvSpPr/>
          <p:nvPr/>
        </p:nvSpPr>
        <p:spPr>
          <a:xfrm>
            <a:off x="377686" y="4849018"/>
            <a:ext cx="1133061" cy="39142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8" name="Dirsek Bağlayıcısı 17"/>
          <p:cNvCxnSpPr>
            <a:stCxn id="3" idx="1"/>
            <a:endCxn id="16" idx="1"/>
          </p:cNvCxnSpPr>
          <p:nvPr/>
        </p:nvCxnSpPr>
        <p:spPr>
          <a:xfrm rot="10800000" flipH="1" flipV="1">
            <a:off x="210194" y="2009462"/>
            <a:ext cx="167491" cy="3035267"/>
          </a:xfrm>
          <a:prstGeom prst="bentConnector3">
            <a:avLst>
              <a:gd name="adj1" fmla="val -65275"/>
            </a:avLst>
          </a:prstGeom>
          <a:ln>
            <a:solidFill>
              <a:srgbClr val="FFC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57179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0"/>
                                        <p:tgtEl>
                                          <p:spTgt spid="10"/>
                                        </p:tgtEl>
                                      </p:cBhvr>
                                    </p:animEffect>
                                    <p:anim calcmode="lin" valueType="num">
                                      <p:cBhvr>
                                        <p:cTn id="52" dur="1000" fill="hold"/>
                                        <p:tgtEl>
                                          <p:spTgt spid="10"/>
                                        </p:tgtEl>
                                        <p:attrNameLst>
                                          <p:attrName>ppt_x</p:attrName>
                                        </p:attrNameLst>
                                      </p:cBhvr>
                                      <p:tavLst>
                                        <p:tav tm="0">
                                          <p:val>
                                            <p:strVal val="#ppt_x"/>
                                          </p:val>
                                        </p:tav>
                                        <p:tav tm="100000">
                                          <p:val>
                                            <p:strVal val="#ppt_x"/>
                                          </p:val>
                                        </p:tav>
                                      </p:tavLst>
                                    </p:anim>
                                    <p:anim calcmode="lin" valueType="num">
                                      <p:cBhvr>
                                        <p:cTn id="53" dur="1000" fill="hold"/>
                                        <p:tgtEl>
                                          <p:spTgt spid="10"/>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6" grpId="0"/>
      <p:bldP spid="10"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210195" y="192157"/>
            <a:ext cx="6289996" cy="891208"/>
          </a:xfrm>
        </p:spPr>
        <p:txBody>
          <a:bodyPr/>
          <a:lstStyle/>
          <a:p>
            <a:r>
              <a:rPr lang="tr-TR" dirty="0"/>
              <a:t>Depolar Arası Sevk</a:t>
            </a:r>
          </a:p>
        </p:txBody>
      </p:sp>
      <p:sp>
        <p:nvSpPr>
          <p:cNvPr id="5" name="Unvan 1"/>
          <p:cNvSpPr txBox="1">
            <a:spLocks/>
          </p:cNvSpPr>
          <p:nvPr/>
        </p:nvSpPr>
        <p:spPr>
          <a:xfrm>
            <a:off x="210888" y="828472"/>
            <a:ext cx="8595975" cy="509786"/>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3000" dirty="0"/>
              <a:t>Depolar Arası Sevkiyat İşlemi</a:t>
            </a:r>
          </a:p>
        </p:txBody>
      </p:sp>
      <p:pic>
        <p:nvPicPr>
          <p:cNvPr id="33" name="Resim 32"/>
          <p:cNvPicPr>
            <a:picLocks noChangeAspect="1"/>
          </p:cNvPicPr>
          <p:nvPr/>
        </p:nvPicPr>
        <p:blipFill>
          <a:blip r:embed="rId3"/>
          <a:stretch>
            <a:fillRect/>
          </a:stretch>
        </p:blipFill>
        <p:spPr>
          <a:xfrm>
            <a:off x="1448887" y="4785896"/>
            <a:ext cx="9554394" cy="2020847"/>
          </a:xfrm>
          <a:prstGeom prst="rect">
            <a:avLst/>
          </a:prstGeom>
        </p:spPr>
      </p:pic>
      <p:sp>
        <p:nvSpPr>
          <p:cNvPr id="36" name="Dikdörtgen 35"/>
          <p:cNvSpPr/>
          <p:nvPr/>
        </p:nvSpPr>
        <p:spPr>
          <a:xfrm>
            <a:off x="2491190" y="4750817"/>
            <a:ext cx="711200" cy="37954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9" name="Resim 48"/>
          <p:cNvPicPr>
            <a:picLocks noChangeAspect="1"/>
          </p:cNvPicPr>
          <p:nvPr/>
        </p:nvPicPr>
        <p:blipFill>
          <a:blip r:embed="rId4"/>
          <a:stretch>
            <a:fillRect/>
          </a:stretch>
        </p:blipFill>
        <p:spPr>
          <a:xfrm>
            <a:off x="4236720" y="1338258"/>
            <a:ext cx="7878448" cy="3799621"/>
          </a:xfrm>
          <a:prstGeom prst="rect">
            <a:avLst/>
          </a:prstGeom>
        </p:spPr>
      </p:pic>
      <p:sp>
        <p:nvSpPr>
          <p:cNvPr id="50" name="Dikdörtgen 49"/>
          <p:cNvSpPr/>
          <p:nvPr/>
        </p:nvSpPr>
        <p:spPr>
          <a:xfrm>
            <a:off x="4309872" y="2919984"/>
            <a:ext cx="2190319" cy="3596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1" name="Dikdörtgen 50"/>
          <p:cNvSpPr/>
          <p:nvPr/>
        </p:nvSpPr>
        <p:spPr>
          <a:xfrm>
            <a:off x="8388097" y="4663440"/>
            <a:ext cx="987552" cy="3596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2" name="Dikdörtgen 51"/>
          <p:cNvSpPr/>
          <p:nvPr/>
        </p:nvSpPr>
        <p:spPr>
          <a:xfrm>
            <a:off x="6955536" y="2414016"/>
            <a:ext cx="585217" cy="10119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3" name="Dikdörtgen 52"/>
          <p:cNvSpPr/>
          <p:nvPr/>
        </p:nvSpPr>
        <p:spPr>
          <a:xfrm>
            <a:off x="11003281" y="4437271"/>
            <a:ext cx="1036320" cy="2993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54" name="Dirsek Bağlayıcısı 53"/>
          <p:cNvCxnSpPr>
            <a:endCxn id="50" idx="1"/>
          </p:cNvCxnSpPr>
          <p:nvPr/>
        </p:nvCxnSpPr>
        <p:spPr>
          <a:xfrm>
            <a:off x="3380509" y="2235200"/>
            <a:ext cx="929363" cy="864616"/>
          </a:xfrm>
          <a:prstGeom prst="bentConnector3">
            <a:avLst>
              <a:gd name="adj1" fmla="val 50000"/>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55" name="Dirsek Bağlayıcısı 54"/>
          <p:cNvCxnSpPr>
            <a:stCxn id="50" idx="3"/>
            <a:endCxn id="52" idx="1"/>
          </p:cNvCxnSpPr>
          <p:nvPr/>
        </p:nvCxnSpPr>
        <p:spPr>
          <a:xfrm flipV="1">
            <a:off x="6500191" y="2919984"/>
            <a:ext cx="455345" cy="179832"/>
          </a:xfrm>
          <a:prstGeom prst="bentConnector3">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56" name="Dirsek Bağlayıcısı 55"/>
          <p:cNvCxnSpPr>
            <a:stCxn id="52" idx="2"/>
            <a:endCxn id="51" idx="1"/>
          </p:cNvCxnSpPr>
          <p:nvPr/>
        </p:nvCxnSpPr>
        <p:spPr>
          <a:xfrm rot="16200000" flipH="1">
            <a:off x="7109461" y="3564636"/>
            <a:ext cx="1417320" cy="1139952"/>
          </a:xfrm>
          <a:prstGeom prst="bentConnector2">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57" name="Dikdörtgen 56"/>
          <p:cNvSpPr/>
          <p:nvPr/>
        </p:nvSpPr>
        <p:spPr>
          <a:xfrm>
            <a:off x="9816593" y="1723136"/>
            <a:ext cx="2223008" cy="24405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58" name="Dirsek Bağlayıcısı 57"/>
          <p:cNvCxnSpPr>
            <a:stCxn id="51" idx="3"/>
            <a:endCxn id="57" idx="1"/>
          </p:cNvCxnSpPr>
          <p:nvPr/>
        </p:nvCxnSpPr>
        <p:spPr>
          <a:xfrm flipV="1">
            <a:off x="9375649" y="2943422"/>
            <a:ext cx="440944" cy="1899850"/>
          </a:xfrm>
          <a:prstGeom prst="bentConnector3">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59" name="Düz Ok Bağlayıcısı 58"/>
          <p:cNvCxnSpPr/>
          <p:nvPr/>
        </p:nvCxnSpPr>
        <p:spPr>
          <a:xfrm>
            <a:off x="11692130" y="4163708"/>
            <a:ext cx="0" cy="273563"/>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20" name="İçerik Yer Tutucusu 2"/>
          <p:cNvSpPr txBox="1">
            <a:spLocks/>
          </p:cNvSpPr>
          <p:nvPr/>
        </p:nvSpPr>
        <p:spPr>
          <a:xfrm>
            <a:off x="210196" y="1530669"/>
            <a:ext cx="3364278"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tr-TR" sz="1400" dirty="0"/>
              <a:t>Mobil ekranda listelenen depolar arası sevk taleplerinden bir veya birden fazla talep seçildikten sonra, </a:t>
            </a:r>
            <a:r>
              <a:rPr lang="tr-TR" sz="1400" dirty="0" err="1"/>
              <a:t>sevkedilecek</a:t>
            </a:r>
            <a:r>
              <a:rPr lang="tr-TR" sz="1400" dirty="0"/>
              <a:t> ürünlerin </a:t>
            </a:r>
            <a:r>
              <a:rPr lang="tr-TR" sz="1400" dirty="0" err="1"/>
              <a:t>lokasyon</a:t>
            </a:r>
            <a:r>
              <a:rPr lang="tr-TR" sz="1400" dirty="0"/>
              <a:t>, barkod ve miktar bilgileri girilir. Ürünler eklenmeye başlandığında, sevkiyat süreci otomatik olarak başlar.</a:t>
            </a:r>
          </a:p>
          <a:p>
            <a:r>
              <a:rPr lang="tr-TR" sz="1400" dirty="0"/>
              <a:t>Seçilen taleplerin bilgileri, siparişler alanında listelenir.</a:t>
            </a:r>
          </a:p>
          <a:p>
            <a:r>
              <a:rPr lang="tr-TR" sz="1400" dirty="0"/>
              <a:t>Eğer talep seçilmeden satır ekleme yapılırsa, transfer depo sistemi varsa, arka planda depolar arası sevk talebi oluşturulur.</a:t>
            </a:r>
          </a:p>
        </p:txBody>
      </p:sp>
      <p:cxnSp>
        <p:nvCxnSpPr>
          <p:cNvPr id="9" name="Dirsek Bağlayıcısı 8"/>
          <p:cNvCxnSpPr>
            <a:endCxn id="36" idx="3"/>
          </p:cNvCxnSpPr>
          <p:nvPr/>
        </p:nvCxnSpPr>
        <p:spPr>
          <a:xfrm rot="16200000" flipH="1">
            <a:off x="1873285" y="3611482"/>
            <a:ext cx="1469533" cy="1188678"/>
          </a:xfrm>
          <a:prstGeom prst="bentConnector4">
            <a:avLst>
              <a:gd name="adj1" fmla="val 11078"/>
              <a:gd name="adj2" fmla="val 119231"/>
            </a:avLst>
          </a:prstGeom>
          <a:ln>
            <a:solidFill>
              <a:srgbClr val="FFC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62985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1000"/>
                                        <p:tgtEl>
                                          <p:spTgt spid="36"/>
                                        </p:tgtEl>
                                      </p:cBhvr>
                                    </p:animEffect>
                                    <p:anim calcmode="lin" valueType="num">
                                      <p:cBhvr>
                                        <p:cTn id="25" dur="1000" fill="hold"/>
                                        <p:tgtEl>
                                          <p:spTgt spid="36"/>
                                        </p:tgtEl>
                                        <p:attrNameLst>
                                          <p:attrName>ppt_x</p:attrName>
                                        </p:attrNameLst>
                                      </p:cBhvr>
                                      <p:tavLst>
                                        <p:tav tm="0">
                                          <p:val>
                                            <p:strVal val="#ppt_x"/>
                                          </p:val>
                                        </p:tav>
                                        <p:tav tm="100000">
                                          <p:val>
                                            <p:strVal val="#ppt_x"/>
                                          </p:val>
                                        </p:tav>
                                      </p:tavLst>
                                    </p:anim>
                                    <p:anim calcmode="lin" valueType="num">
                                      <p:cBhvr>
                                        <p:cTn id="26" dur="1000" fill="hold"/>
                                        <p:tgtEl>
                                          <p:spTgt spid="36"/>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fade">
                                      <p:cBhvr>
                                        <p:cTn id="29" dur="1000"/>
                                        <p:tgtEl>
                                          <p:spTgt spid="54"/>
                                        </p:tgtEl>
                                      </p:cBhvr>
                                    </p:animEffect>
                                    <p:anim calcmode="lin" valueType="num">
                                      <p:cBhvr>
                                        <p:cTn id="30" dur="1000" fill="hold"/>
                                        <p:tgtEl>
                                          <p:spTgt spid="54"/>
                                        </p:tgtEl>
                                        <p:attrNameLst>
                                          <p:attrName>ppt_x</p:attrName>
                                        </p:attrNameLst>
                                      </p:cBhvr>
                                      <p:tavLst>
                                        <p:tav tm="0">
                                          <p:val>
                                            <p:strVal val="#ppt_x"/>
                                          </p:val>
                                        </p:tav>
                                        <p:tav tm="100000">
                                          <p:val>
                                            <p:strVal val="#ppt_x"/>
                                          </p:val>
                                        </p:tav>
                                      </p:tavLst>
                                    </p:anim>
                                    <p:anim calcmode="lin" valueType="num">
                                      <p:cBhvr>
                                        <p:cTn id="31" dur="1000" fill="hold"/>
                                        <p:tgtEl>
                                          <p:spTgt spid="5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fade">
                                      <p:cBhvr>
                                        <p:cTn id="34" dur="1000"/>
                                        <p:tgtEl>
                                          <p:spTgt spid="50"/>
                                        </p:tgtEl>
                                      </p:cBhvr>
                                    </p:animEffect>
                                    <p:anim calcmode="lin" valueType="num">
                                      <p:cBhvr>
                                        <p:cTn id="35" dur="1000" fill="hold"/>
                                        <p:tgtEl>
                                          <p:spTgt spid="50"/>
                                        </p:tgtEl>
                                        <p:attrNameLst>
                                          <p:attrName>ppt_x</p:attrName>
                                        </p:attrNameLst>
                                      </p:cBhvr>
                                      <p:tavLst>
                                        <p:tav tm="0">
                                          <p:val>
                                            <p:strVal val="#ppt_x"/>
                                          </p:val>
                                        </p:tav>
                                        <p:tav tm="100000">
                                          <p:val>
                                            <p:strVal val="#ppt_x"/>
                                          </p:val>
                                        </p:tav>
                                      </p:tavLst>
                                    </p:anim>
                                    <p:anim calcmode="lin" valueType="num">
                                      <p:cBhvr>
                                        <p:cTn id="36" dur="1000" fill="hold"/>
                                        <p:tgtEl>
                                          <p:spTgt spid="50"/>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1000"/>
                                        <p:tgtEl>
                                          <p:spTgt spid="55"/>
                                        </p:tgtEl>
                                      </p:cBhvr>
                                    </p:animEffect>
                                    <p:anim calcmode="lin" valueType="num">
                                      <p:cBhvr>
                                        <p:cTn id="40" dur="1000" fill="hold"/>
                                        <p:tgtEl>
                                          <p:spTgt spid="55"/>
                                        </p:tgtEl>
                                        <p:attrNameLst>
                                          <p:attrName>ppt_x</p:attrName>
                                        </p:attrNameLst>
                                      </p:cBhvr>
                                      <p:tavLst>
                                        <p:tav tm="0">
                                          <p:val>
                                            <p:strVal val="#ppt_x"/>
                                          </p:val>
                                        </p:tav>
                                        <p:tav tm="100000">
                                          <p:val>
                                            <p:strVal val="#ppt_x"/>
                                          </p:val>
                                        </p:tav>
                                      </p:tavLst>
                                    </p:anim>
                                    <p:anim calcmode="lin" valueType="num">
                                      <p:cBhvr>
                                        <p:cTn id="41" dur="1000" fill="hold"/>
                                        <p:tgtEl>
                                          <p:spTgt spid="5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fade">
                                      <p:cBhvr>
                                        <p:cTn id="44" dur="1000"/>
                                        <p:tgtEl>
                                          <p:spTgt spid="52"/>
                                        </p:tgtEl>
                                      </p:cBhvr>
                                    </p:animEffect>
                                    <p:anim calcmode="lin" valueType="num">
                                      <p:cBhvr>
                                        <p:cTn id="45" dur="1000" fill="hold"/>
                                        <p:tgtEl>
                                          <p:spTgt spid="52"/>
                                        </p:tgtEl>
                                        <p:attrNameLst>
                                          <p:attrName>ppt_x</p:attrName>
                                        </p:attrNameLst>
                                      </p:cBhvr>
                                      <p:tavLst>
                                        <p:tav tm="0">
                                          <p:val>
                                            <p:strVal val="#ppt_x"/>
                                          </p:val>
                                        </p:tav>
                                        <p:tav tm="100000">
                                          <p:val>
                                            <p:strVal val="#ppt_x"/>
                                          </p:val>
                                        </p:tav>
                                      </p:tavLst>
                                    </p:anim>
                                    <p:anim calcmode="lin" valueType="num">
                                      <p:cBhvr>
                                        <p:cTn id="46" dur="1000" fill="hold"/>
                                        <p:tgtEl>
                                          <p:spTgt spid="52"/>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fade">
                                      <p:cBhvr>
                                        <p:cTn id="49" dur="1000"/>
                                        <p:tgtEl>
                                          <p:spTgt spid="56"/>
                                        </p:tgtEl>
                                      </p:cBhvr>
                                    </p:animEffect>
                                    <p:anim calcmode="lin" valueType="num">
                                      <p:cBhvr>
                                        <p:cTn id="50" dur="1000" fill="hold"/>
                                        <p:tgtEl>
                                          <p:spTgt spid="56"/>
                                        </p:tgtEl>
                                        <p:attrNameLst>
                                          <p:attrName>ppt_x</p:attrName>
                                        </p:attrNameLst>
                                      </p:cBhvr>
                                      <p:tavLst>
                                        <p:tav tm="0">
                                          <p:val>
                                            <p:strVal val="#ppt_x"/>
                                          </p:val>
                                        </p:tav>
                                        <p:tav tm="100000">
                                          <p:val>
                                            <p:strVal val="#ppt_x"/>
                                          </p:val>
                                        </p:tav>
                                      </p:tavLst>
                                    </p:anim>
                                    <p:anim calcmode="lin" valueType="num">
                                      <p:cBhvr>
                                        <p:cTn id="51" dur="1000" fill="hold"/>
                                        <p:tgtEl>
                                          <p:spTgt spid="56"/>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000"/>
                                        <p:tgtEl>
                                          <p:spTgt spid="51"/>
                                        </p:tgtEl>
                                      </p:cBhvr>
                                    </p:animEffect>
                                    <p:anim calcmode="lin" valueType="num">
                                      <p:cBhvr>
                                        <p:cTn id="55" dur="1000" fill="hold"/>
                                        <p:tgtEl>
                                          <p:spTgt spid="51"/>
                                        </p:tgtEl>
                                        <p:attrNameLst>
                                          <p:attrName>ppt_x</p:attrName>
                                        </p:attrNameLst>
                                      </p:cBhvr>
                                      <p:tavLst>
                                        <p:tav tm="0">
                                          <p:val>
                                            <p:strVal val="#ppt_x"/>
                                          </p:val>
                                        </p:tav>
                                        <p:tav tm="100000">
                                          <p:val>
                                            <p:strVal val="#ppt_x"/>
                                          </p:val>
                                        </p:tav>
                                      </p:tavLst>
                                    </p:anim>
                                    <p:anim calcmode="lin" valueType="num">
                                      <p:cBhvr>
                                        <p:cTn id="56" dur="1000" fill="hold"/>
                                        <p:tgtEl>
                                          <p:spTgt spid="51"/>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fade">
                                      <p:cBhvr>
                                        <p:cTn id="59" dur="1000"/>
                                        <p:tgtEl>
                                          <p:spTgt spid="58"/>
                                        </p:tgtEl>
                                      </p:cBhvr>
                                    </p:animEffect>
                                    <p:anim calcmode="lin" valueType="num">
                                      <p:cBhvr>
                                        <p:cTn id="60" dur="1000" fill="hold"/>
                                        <p:tgtEl>
                                          <p:spTgt spid="58"/>
                                        </p:tgtEl>
                                        <p:attrNameLst>
                                          <p:attrName>ppt_x</p:attrName>
                                        </p:attrNameLst>
                                      </p:cBhvr>
                                      <p:tavLst>
                                        <p:tav tm="0">
                                          <p:val>
                                            <p:strVal val="#ppt_x"/>
                                          </p:val>
                                        </p:tav>
                                        <p:tav tm="100000">
                                          <p:val>
                                            <p:strVal val="#ppt_x"/>
                                          </p:val>
                                        </p:tav>
                                      </p:tavLst>
                                    </p:anim>
                                    <p:anim calcmode="lin" valueType="num">
                                      <p:cBhvr>
                                        <p:cTn id="61" dur="1000" fill="hold"/>
                                        <p:tgtEl>
                                          <p:spTgt spid="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57"/>
                                        </p:tgtEl>
                                        <p:attrNameLst>
                                          <p:attrName>style.visibility</p:attrName>
                                        </p:attrNameLst>
                                      </p:cBhvr>
                                      <p:to>
                                        <p:strVal val="visible"/>
                                      </p:to>
                                    </p:set>
                                    <p:animEffect transition="in" filter="fade">
                                      <p:cBhvr>
                                        <p:cTn id="64" dur="1000"/>
                                        <p:tgtEl>
                                          <p:spTgt spid="57"/>
                                        </p:tgtEl>
                                      </p:cBhvr>
                                    </p:animEffect>
                                    <p:anim calcmode="lin" valueType="num">
                                      <p:cBhvr>
                                        <p:cTn id="65" dur="1000" fill="hold"/>
                                        <p:tgtEl>
                                          <p:spTgt spid="57"/>
                                        </p:tgtEl>
                                        <p:attrNameLst>
                                          <p:attrName>ppt_x</p:attrName>
                                        </p:attrNameLst>
                                      </p:cBhvr>
                                      <p:tavLst>
                                        <p:tav tm="0">
                                          <p:val>
                                            <p:strVal val="#ppt_x"/>
                                          </p:val>
                                        </p:tav>
                                        <p:tav tm="100000">
                                          <p:val>
                                            <p:strVal val="#ppt_x"/>
                                          </p:val>
                                        </p:tav>
                                      </p:tavLst>
                                    </p:anim>
                                    <p:anim calcmode="lin" valueType="num">
                                      <p:cBhvr>
                                        <p:cTn id="66" dur="1000" fill="hold"/>
                                        <p:tgtEl>
                                          <p:spTgt spid="5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59"/>
                                        </p:tgtEl>
                                        <p:attrNameLst>
                                          <p:attrName>style.visibility</p:attrName>
                                        </p:attrNameLst>
                                      </p:cBhvr>
                                      <p:to>
                                        <p:strVal val="visible"/>
                                      </p:to>
                                    </p:set>
                                    <p:animEffect transition="in" filter="fade">
                                      <p:cBhvr>
                                        <p:cTn id="69" dur="1000"/>
                                        <p:tgtEl>
                                          <p:spTgt spid="59"/>
                                        </p:tgtEl>
                                      </p:cBhvr>
                                    </p:animEffect>
                                    <p:anim calcmode="lin" valueType="num">
                                      <p:cBhvr>
                                        <p:cTn id="70" dur="1000" fill="hold"/>
                                        <p:tgtEl>
                                          <p:spTgt spid="59"/>
                                        </p:tgtEl>
                                        <p:attrNameLst>
                                          <p:attrName>ppt_x</p:attrName>
                                        </p:attrNameLst>
                                      </p:cBhvr>
                                      <p:tavLst>
                                        <p:tav tm="0">
                                          <p:val>
                                            <p:strVal val="#ppt_x"/>
                                          </p:val>
                                        </p:tav>
                                        <p:tav tm="100000">
                                          <p:val>
                                            <p:strVal val="#ppt_x"/>
                                          </p:val>
                                        </p:tav>
                                      </p:tavLst>
                                    </p:anim>
                                    <p:anim calcmode="lin" valueType="num">
                                      <p:cBhvr>
                                        <p:cTn id="71" dur="1000" fill="hold"/>
                                        <p:tgtEl>
                                          <p:spTgt spid="59"/>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fade">
                                      <p:cBhvr>
                                        <p:cTn id="79" dur="1000"/>
                                        <p:tgtEl>
                                          <p:spTgt spid="49"/>
                                        </p:tgtEl>
                                      </p:cBhvr>
                                    </p:animEffect>
                                    <p:anim calcmode="lin" valueType="num">
                                      <p:cBhvr>
                                        <p:cTn id="80" dur="1000" fill="hold"/>
                                        <p:tgtEl>
                                          <p:spTgt spid="49"/>
                                        </p:tgtEl>
                                        <p:attrNameLst>
                                          <p:attrName>ppt_x</p:attrName>
                                        </p:attrNameLst>
                                      </p:cBhvr>
                                      <p:tavLst>
                                        <p:tav tm="0">
                                          <p:val>
                                            <p:strVal val="#ppt_x"/>
                                          </p:val>
                                        </p:tav>
                                        <p:tav tm="100000">
                                          <p:val>
                                            <p:strVal val="#ppt_x"/>
                                          </p:val>
                                        </p:tav>
                                      </p:tavLst>
                                    </p:anim>
                                    <p:anim calcmode="lin" valueType="num">
                                      <p:cBhvr>
                                        <p:cTn id="81" dur="1000" fill="hold"/>
                                        <p:tgtEl>
                                          <p:spTgt spid="4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fade">
                                      <p:cBhvr>
                                        <p:cTn id="84" dur="1000"/>
                                        <p:tgtEl>
                                          <p:spTgt spid="20"/>
                                        </p:tgtEl>
                                      </p:cBhvr>
                                    </p:animEffect>
                                    <p:anim calcmode="lin" valueType="num">
                                      <p:cBhvr>
                                        <p:cTn id="85" dur="1000" fill="hold"/>
                                        <p:tgtEl>
                                          <p:spTgt spid="20"/>
                                        </p:tgtEl>
                                        <p:attrNameLst>
                                          <p:attrName>ppt_x</p:attrName>
                                        </p:attrNameLst>
                                      </p:cBhvr>
                                      <p:tavLst>
                                        <p:tav tm="0">
                                          <p:val>
                                            <p:strVal val="#ppt_x"/>
                                          </p:val>
                                        </p:tav>
                                        <p:tav tm="100000">
                                          <p:val>
                                            <p:strVal val="#ppt_x"/>
                                          </p:val>
                                        </p:tav>
                                      </p:tavLst>
                                    </p:anim>
                                    <p:anim calcmode="lin" valueType="num">
                                      <p:cBhvr>
                                        <p:cTn id="86" dur="1000" fill="hold"/>
                                        <p:tgtEl>
                                          <p:spTgt spid="20"/>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0"/>
                                  </p:stCondLst>
                                  <p:childTnLst>
                                    <p:set>
                                      <p:cBhvr>
                                        <p:cTn id="88" dur="1" fill="hold">
                                          <p:stCondLst>
                                            <p:cond delay="0"/>
                                          </p:stCondLst>
                                        </p:cTn>
                                        <p:tgtEl>
                                          <p:spTgt spid="9"/>
                                        </p:tgtEl>
                                        <p:attrNameLst>
                                          <p:attrName>style.visibility</p:attrName>
                                        </p:attrNameLst>
                                      </p:cBhvr>
                                      <p:to>
                                        <p:strVal val="visible"/>
                                      </p:to>
                                    </p:set>
                                    <p:animEffect transition="in" filter="fade">
                                      <p:cBhvr>
                                        <p:cTn id="89" dur="1000"/>
                                        <p:tgtEl>
                                          <p:spTgt spid="9"/>
                                        </p:tgtEl>
                                      </p:cBhvr>
                                    </p:animEffect>
                                    <p:anim calcmode="lin" valueType="num">
                                      <p:cBhvr>
                                        <p:cTn id="90" dur="1000" fill="hold"/>
                                        <p:tgtEl>
                                          <p:spTgt spid="9"/>
                                        </p:tgtEl>
                                        <p:attrNameLst>
                                          <p:attrName>ppt_x</p:attrName>
                                        </p:attrNameLst>
                                      </p:cBhvr>
                                      <p:tavLst>
                                        <p:tav tm="0">
                                          <p:val>
                                            <p:strVal val="#ppt_x"/>
                                          </p:val>
                                        </p:tav>
                                        <p:tav tm="100000">
                                          <p:val>
                                            <p:strVal val="#ppt_x"/>
                                          </p:val>
                                        </p:tav>
                                      </p:tavLst>
                                    </p:anim>
                                    <p:anim calcmode="lin" valueType="num">
                                      <p:cBhvr>
                                        <p:cTn id="9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6" grpId="0" animBg="1"/>
      <p:bldP spid="50" grpId="0" animBg="1"/>
      <p:bldP spid="51" grpId="0" animBg="1"/>
      <p:bldP spid="52" grpId="0" animBg="1"/>
      <p:bldP spid="53" grpId="0" animBg="1"/>
      <p:bldP spid="57" grpId="0" animBg="1"/>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47882" y="1757680"/>
            <a:ext cx="3694198" cy="3880773"/>
          </a:xfrm>
        </p:spPr>
        <p:txBody>
          <a:bodyPr/>
          <a:lstStyle/>
          <a:p>
            <a:r>
              <a:rPr lang="tr-TR" dirty="0"/>
              <a:t>Hedef depoya tanımlı bir transfer depo varsa, transfer talebindeki ürünler önce bu transfer depoya aktarılır. </a:t>
            </a:r>
          </a:p>
          <a:p>
            <a:r>
              <a:rPr lang="tr-TR" dirty="0"/>
              <a:t>Eğer hedef deponun sevkiyat tamamlama zorunluluğu varsa, depolar arası sevkiyatın tamamlanması gereklidir. </a:t>
            </a:r>
          </a:p>
          <a:p>
            <a:r>
              <a:rPr lang="tr-TR" dirty="0"/>
              <a:t>Ancak sevkiyat tamamlama zorunluluğu yoksa, bu adım atlanarak doğrudan mal kabul ekranına geçilebilir.</a:t>
            </a:r>
          </a:p>
        </p:txBody>
      </p:sp>
      <p:sp>
        <p:nvSpPr>
          <p:cNvPr id="4" name="Unvan 1"/>
          <p:cNvSpPr>
            <a:spLocks noGrp="1"/>
          </p:cNvSpPr>
          <p:nvPr>
            <p:ph type="title"/>
          </p:nvPr>
        </p:nvSpPr>
        <p:spPr>
          <a:xfrm>
            <a:off x="247882" y="345440"/>
            <a:ext cx="8418598" cy="812800"/>
          </a:xfrm>
        </p:spPr>
        <p:txBody>
          <a:bodyPr>
            <a:normAutofit fontScale="90000"/>
          </a:bodyPr>
          <a:lstStyle/>
          <a:p>
            <a:r>
              <a:rPr lang="tr-TR" dirty="0"/>
              <a:t>Transfer Depo Kontrolü ve Sevkiyat Tamamlama</a:t>
            </a:r>
          </a:p>
        </p:txBody>
      </p:sp>
      <p:pic>
        <p:nvPicPr>
          <p:cNvPr id="12" name="Resim 11"/>
          <p:cNvPicPr>
            <a:picLocks noChangeAspect="1"/>
          </p:cNvPicPr>
          <p:nvPr/>
        </p:nvPicPr>
        <p:blipFill>
          <a:blip r:embed="rId3"/>
          <a:stretch>
            <a:fillRect/>
          </a:stretch>
        </p:blipFill>
        <p:spPr>
          <a:xfrm>
            <a:off x="4554993" y="1757680"/>
            <a:ext cx="7125694" cy="3600953"/>
          </a:xfrm>
          <a:prstGeom prst="rect">
            <a:avLst/>
          </a:prstGeom>
        </p:spPr>
      </p:pic>
      <p:sp>
        <p:nvSpPr>
          <p:cNvPr id="13" name="Dikdörtgen 12"/>
          <p:cNvSpPr/>
          <p:nvPr/>
        </p:nvSpPr>
        <p:spPr>
          <a:xfrm>
            <a:off x="9936480" y="4236720"/>
            <a:ext cx="1493520" cy="4267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0" name="Dirsek Bağlayıcısı 19"/>
          <p:cNvCxnSpPr>
            <a:endCxn id="13" idx="2"/>
          </p:cNvCxnSpPr>
          <p:nvPr/>
        </p:nvCxnSpPr>
        <p:spPr>
          <a:xfrm>
            <a:off x="3180080" y="3881120"/>
            <a:ext cx="7503160" cy="782320"/>
          </a:xfrm>
          <a:prstGeom prst="bentConnector4">
            <a:avLst>
              <a:gd name="adj1" fmla="val 13609"/>
              <a:gd name="adj2" fmla="val 11883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119798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000"/>
                                        <p:tgtEl>
                                          <p:spTgt spid="20"/>
                                        </p:tgtEl>
                                      </p:cBhvr>
                                    </p:animEffect>
                                    <p:anim calcmode="lin" valueType="num">
                                      <p:cBhvr>
                                        <p:cTn id="35" dur="1000" fill="hold"/>
                                        <p:tgtEl>
                                          <p:spTgt spid="20"/>
                                        </p:tgtEl>
                                        <p:attrNameLst>
                                          <p:attrName>ppt_x</p:attrName>
                                        </p:attrNameLst>
                                      </p:cBhvr>
                                      <p:tavLst>
                                        <p:tav tm="0">
                                          <p:val>
                                            <p:strVal val="#ppt_x"/>
                                          </p:val>
                                        </p:tav>
                                        <p:tav tm="100000">
                                          <p:val>
                                            <p:strVal val="#ppt_x"/>
                                          </p:val>
                                        </p:tav>
                                      </p:tavLst>
                                    </p:anim>
                                    <p:anim calcmode="lin" valueType="num">
                                      <p:cBhvr>
                                        <p:cTn id="36" dur="1000" fill="hold"/>
                                        <p:tgtEl>
                                          <p:spTgt spid="20"/>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8214" y="436880"/>
            <a:ext cx="5743786" cy="711200"/>
          </a:xfrm>
        </p:spPr>
        <p:txBody>
          <a:bodyPr/>
          <a:lstStyle/>
          <a:p>
            <a:r>
              <a:rPr lang="tr-TR" dirty="0"/>
              <a:t>Depolar Arası Sevk Kabul</a:t>
            </a:r>
          </a:p>
        </p:txBody>
      </p:sp>
      <p:sp>
        <p:nvSpPr>
          <p:cNvPr id="3" name="İçerik Yer Tutucusu 2"/>
          <p:cNvSpPr>
            <a:spLocks noGrp="1"/>
          </p:cNvSpPr>
          <p:nvPr>
            <p:ph idx="1"/>
          </p:nvPr>
        </p:nvSpPr>
        <p:spPr>
          <a:xfrm>
            <a:off x="50960" y="1381760"/>
            <a:ext cx="3538351" cy="3880773"/>
          </a:xfrm>
        </p:spPr>
        <p:txBody>
          <a:bodyPr>
            <a:normAutofit/>
          </a:bodyPr>
          <a:lstStyle/>
          <a:p>
            <a:r>
              <a:rPr lang="tr-TR" dirty="0"/>
              <a:t>Sevk kabul ekranına, hedef depo seçimi ile birlikte bu depoya ait sevkiyatı tamamlanmış talepler listelenir. </a:t>
            </a:r>
          </a:p>
          <a:p>
            <a:r>
              <a:rPr lang="tr-TR" dirty="0"/>
              <a:t>Sevk kabulü yapılacak talep seçilir. Sevk ile gelen miktar girişi ürün barkodu okutularak yapılır. </a:t>
            </a:r>
          </a:p>
          <a:p>
            <a:endParaRPr lang="tr-TR" dirty="0"/>
          </a:p>
        </p:txBody>
      </p:sp>
      <p:pic>
        <p:nvPicPr>
          <p:cNvPr id="5" name="Resim 4"/>
          <p:cNvPicPr>
            <a:picLocks noChangeAspect="1"/>
          </p:cNvPicPr>
          <p:nvPr/>
        </p:nvPicPr>
        <p:blipFill>
          <a:blip r:embed="rId3"/>
          <a:stretch>
            <a:fillRect/>
          </a:stretch>
        </p:blipFill>
        <p:spPr>
          <a:xfrm>
            <a:off x="3779953" y="1381760"/>
            <a:ext cx="8344518" cy="4846320"/>
          </a:xfrm>
          <a:prstGeom prst="rect">
            <a:avLst/>
          </a:prstGeom>
        </p:spPr>
      </p:pic>
      <p:sp>
        <p:nvSpPr>
          <p:cNvPr id="6" name="Dikdörtgen 5"/>
          <p:cNvSpPr/>
          <p:nvPr/>
        </p:nvSpPr>
        <p:spPr>
          <a:xfrm>
            <a:off x="3870960" y="3210560"/>
            <a:ext cx="2336800" cy="4775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6773652" y="5750560"/>
            <a:ext cx="2431308" cy="4775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1033760" y="5262533"/>
            <a:ext cx="1016000" cy="4169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0" name="Dirsek Bağlayıcısı 9"/>
          <p:cNvCxnSpPr>
            <a:stCxn id="6" idx="2"/>
            <a:endCxn id="7" idx="1"/>
          </p:cNvCxnSpPr>
          <p:nvPr/>
        </p:nvCxnSpPr>
        <p:spPr>
          <a:xfrm rot="16200000" flipH="1">
            <a:off x="4755886" y="3971554"/>
            <a:ext cx="2301240" cy="1734292"/>
          </a:xfrm>
          <a:prstGeom prst="bentConnector2">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2" name="Dirsek Bağlayıcısı 11"/>
          <p:cNvCxnSpPr>
            <a:stCxn id="13" idx="2"/>
            <a:endCxn id="8" idx="0"/>
          </p:cNvCxnSpPr>
          <p:nvPr/>
        </p:nvCxnSpPr>
        <p:spPr>
          <a:xfrm rot="16200000" flipH="1">
            <a:off x="10827427" y="4548199"/>
            <a:ext cx="781973" cy="646694"/>
          </a:xfrm>
          <a:prstGeom prst="bentConnector3">
            <a:avLst>
              <a:gd name="adj1" fmla="val 50000"/>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13" name="Dikdörtgen 12"/>
          <p:cNvSpPr/>
          <p:nvPr/>
        </p:nvSpPr>
        <p:spPr>
          <a:xfrm>
            <a:off x="9679412" y="1778000"/>
            <a:ext cx="2431308" cy="27025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2" name="Düz Bağlayıcı 21"/>
          <p:cNvCxnSpPr>
            <a:stCxn id="7" idx="3"/>
          </p:cNvCxnSpPr>
          <p:nvPr/>
        </p:nvCxnSpPr>
        <p:spPr>
          <a:xfrm>
            <a:off x="9204960" y="5989320"/>
            <a:ext cx="21336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4" name="Düz Bağlayıcı 23"/>
          <p:cNvCxnSpPr/>
          <p:nvPr/>
        </p:nvCxnSpPr>
        <p:spPr>
          <a:xfrm flipV="1">
            <a:off x="9423400" y="1574801"/>
            <a:ext cx="21617" cy="441452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7" name="Düz Ok Bağlayıcısı 26"/>
          <p:cNvCxnSpPr/>
          <p:nvPr/>
        </p:nvCxnSpPr>
        <p:spPr>
          <a:xfrm>
            <a:off x="9445017" y="1568452"/>
            <a:ext cx="542696" cy="635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6143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1000"/>
                                        <p:tgtEl>
                                          <p:spTgt spid="24"/>
                                        </p:tgtEl>
                                      </p:cBhvr>
                                    </p:animEffect>
                                    <p:anim calcmode="lin" valueType="num">
                                      <p:cBhvr>
                                        <p:cTn id="45" dur="1000" fill="hold"/>
                                        <p:tgtEl>
                                          <p:spTgt spid="24"/>
                                        </p:tgtEl>
                                        <p:attrNameLst>
                                          <p:attrName>ppt_x</p:attrName>
                                        </p:attrNameLst>
                                      </p:cBhvr>
                                      <p:tavLst>
                                        <p:tav tm="0">
                                          <p:val>
                                            <p:strVal val="#ppt_x"/>
                                          </p:val>
                                        </p:tav>
                                        <p:tav tm="100000">
                                          <p:val>
                                            <p:strVal val="#ppt_x"/>
                                          </p:val>
                                        </p:tav>
                                      </p:tavLst>
                                    </p:anim>
                                    <p:anim calcmode="lin" valueType="num">
                                      <p:cBhvr>
                                        <p:cTn id="46" dur="1000" fill="hold"/>
                                        <p:tgtEl>
                                          <p:spTgt spid="2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1000" fill="hold"/>
                                        <p:tgtEl>
                                          <p:spTgt spid="5"/>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1000"/>
                                        <p:tgtEl>
                                          <p:spTgt spid="8"/>
                                        </p:tgtEl>
                                      </p:cBhvr>
                                    </p:animEffect>
                                    <p:anim calcmode="lin" valueType="num">
                                      <p:cBhvr>
                                        <p:cTn id="65" dur="1000" fill="hold"/>
                                        <p:tgtEl>
                                          <p:spTgt spid="8"/>
                                        </p:tgtEl>
                                        <p:attrNameLst>
                                          <p:attrName>ppt_x</p:attrName>
                                        </p:attrNameLst>
                                      </p:cBhvr>
                                      <p:tavLst>
                                        <p:tav tm="0">
                                          <p:val>
                                            <p:strVal val="#ppt_x"/>
                                          </p:val>
                                        </p:tav>
                                        <p:tav tm="100000">
                                          <p:val>
                                            <p:strVal val="#ppt_x"/>
                                          </p:val>
                                        </p:tav>
                                      </p:tavLst>
                                    </p:anim>
                                    <p:anim calcmode="lin" valueType="num">
                                      <p:cBhvr>
                                        <p:cTn id="66" dur="1000" fill="hold"/>
                                        <p:tgtEl>
                                          <p:spTgt spid="8"/>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1000"/>
                                        <p:tgtEl>
                                          <p:spTgt spid="22"/>
                                        </p:tgtEl>
                                      </p:cBhvr>
                                    </p:animEffect>
                                    <p:anim calcmode="lin" valueType="num">
                                      <p:cBhvr>
                                        <p:cTn id="70" dur="1000" fill="hold"/>
                                        <p:tgtEl>
                                          <p:spTgt spid="22"/>
                                        </p:tgtEl>
                                        <p:attrNameLst>
                                          <p:attrName>ppt_x</p:attrName>
                                        </p:attrNameLst>
                                      </p:cBhvr>
                                      <p:tavLst>
                                        <p:tav tm="0">
                                          <p:val>
                                            <p:strVal val="#ppt_x"/>
                                          </p:val>
                                        </p:tav>
                                        <p:tav tm="100000">
                                          <p:val>
                                            <p:strVal val="#ppt_x"/>
                                          </p:val>
                                        </p:tav>
                                      </p:tavLst>
                                    </p:anim>
                                    <p:anim calcmode="lin" valueType="num">
                                      <p:cBhvr>
                                        <p:cTn id="7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6" grpId="0" animBg="1"/>
      <p:bldP spid="7" grpId="0" animBg="1"/>
      <p:bldP spid="8"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30294" y="243840"/>
            <a:ext cx="7857066" cy="711200"/>
          </a:xfrm>
        </p:spPr>
        <p:txBody>
          <a:bodyPr/>
          <a:lstStyle/>
          <a:p>
            <a:r>
              <a:rPr lang="tr-TR" dirty="0"/>
              <a:t>Depolar Arası Sevk Kabul Tamamlama</a:t>
            </a:r>
          </a:p>
        </p:txBody>
      </p:sp>
      <p:sp>
        <p:nvSpPr>
          <p:cNvPr id="3" name="İçerik Yer Tutucusu 2"/>
          <p:cNvSpPr>
            <a:spLocks noGrp="1"/>
          </p:cNvSpPr>
          <p:nvPr>
            <p:ph idx="1"/>
          </p:nvPr>
        </p:nvSpPr>
        <p:spPr>
          <a:xfrm>
            <a:off x="230294" y="1124269"/>
            <a:ext cx="5235786" cy="4467849"/>
          </a:xfrm>
        </p:spPr>
        <p:txBody>
          <a:bodyPr>
            <a:normAutofit/>
          </a:bodyPr>
          <a:lstStyle/>
          <a:p>
            <a:r>
              <a:rPr lang="tr-TR" dirty="0" err="1"/>
              <a:t>Sevikyatla</a:t>
            </a:r>
            <a:r>
              <a:rPr lang="tr-TR" dirty="0"/>
              <a:t> gelen ürün miktarı girişinden sonra talep miktarından fazla ürün olup olmadığı kontrol edilir. </a:t>
            </a:r>
          </a:p>
          <a:p>
            <a:r>
              <a:rPr lang="tr-TR" dirty="0"/>
              <a:t>Talep miktarından fazla ürün olması durumunda, fazla miktar kaynak depodaki envanter düzeltme </a:t>
            </a:r>
            <a:r>
              <a:rPr lang="tr-TR" dirty="0" err="1"/>
              <a:t>lokasyonundan</a:t>
            </a:r>
            <a:r>
              <a:rPr lang="tr-TR" dirty="0"/>
              <a:t> düşülür ve envanter, </a:t>
            </a:r>
            <a:r>
              <a:rPr lang="tr-TR" dirty="0" err="1"/>
              <a:t>lokasyonlar</a:t>
            </a:r>
            <a:r>
              <a:rPr lang="tr-TR" dirty="0"/>
              <a:t> arası transfer sürecine dahil edilerek güncellenebilir. </a:t>
            </a:r>
          </a:p>
          <a:p>
            <a:endParaRPr lang="tr-TR" dirty="0"/>
          </a:p>
        </p:txBody>
      </p:sp>
      <p:pic>
        <p:nvPicPr>
          <p:cNvPr id="4" name="Resim 3"/>
          <p:cNvPicPr>
            <a:picLocks noChangeAspect="1"/>
          </p:cNvPicPr>
          <p:nvPr/>
        </p:nvPicPr>
        <p:blipFill>
          <a:blip r:embed="rId3"/>
          <a:stretch>
            <a:fillRect/>
          </a:stretch>
        </p:blipFill>
        <p:spPr>
          <a:xfrm>
            <a:off x="5900327" y="1124269"/>
            <a:ext cx="5877745" cy="4467849"/>
          </a:xfrm>
          <a:prstGeom prst="rect">
            <a:avLst/>
          </a:prstGeom>
        </p:spPr>
      </p:pic>
      <p:sp>
        <p:nvSpPr>
          <p:cNvPr id="5" name="Dikdörtgen 4"/>
          <p:cNvSpPr/>
          <p:nvPr/>
        </p:nvSpPr>
        <p:spPr>
          <a:xfrm>
            <a:off x="10271760" y="2743200"/>
            <a:ext cx="102616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355401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30294" y="1084248"/>
            <a:ext cx="2771323" cy="3880773"/>
          </a:xfrm>
        </p:spPr>
        <p:txBody>
          <a:bodyPr/>
          <a:lstStyle/>
          <a:p>
            <a:r>
              <a:rPr lang="tr-TR" dirty="0"/>
              <a:t>Depolar arası sevk ve kabul işlemleri süresince ve sonrasında da yönetim ekranından sevk sürecinin ayrıntıları kontrol edilebilir. İstenirse talep kapatılabilir ve iş emri için transfer talebi oluşturulabilir. </a:t>
            </a:r>
          </a:p>
        </p:txBody>
      </p:sp>
      <p:sp>
        <p:nvSpPr>
          <p:cNvPr id="4" name="Unvan 1"/>
          <p:cNvSpPr>
            <a:spLocks noGrp="1"/>
          </p:cNvSpPr>
          <p:nvPr>
            <p:ph type="title"/>
          </p:nvPr>
        </p:nvSpPr>
        <p:spPr>
          <a:xfrm>
            <a:off x="230294" y="243840"/>
            <a:ext cx="7857066" cy="711200"/>
          </a:xfrm>
        </p:spPr>
        <p:txBody>
          <a:bodyPr/>
          <a:lstStyle/>
          <a:p>
            <a:r>
              <a:rPr lang="tr-TR" dirty="0"/>
              <a:t>Depolar Arası Sevk ve Kabul Yönetim</a:t>
            </a:r>
          </a:p>
        </p:txBody>
      </p:sp>
      <p:pic>
        <p:nvPicPr>
          <p:cNvPr id="5" name="Resim 4"/>
          <p:cNvPicPr>
            <a:picLocks noChangeAspect="1"/>
          </p:cNvPicPr>
          <p:nvPr/>
        </p:nvPicPr>
        <p:blipFill>
          <a:blip r:embed="rId3"/>
          <a:stretch>
            <a:fillRect/>
          </a:stretch>
        </p:blipFill>
        <p:spPr>
          <a:xfrm>
            <a:off x="3239830" y="1084248"/>
            <a:ext cx="8828917" cy="3398300"/>
          </a:xfrm>
          <a:prstGeom prst="rect">
            <a:avLst/>
          </a:prstGeom>
          <a:ln w="38100" cap="sq">
            <a:solidFill>
              <a:schemeClr val="bg1">
                <a:lumMod val="75000"/>
              </a:schemeClr>
            </a:solidFill>
            <a:prstDash val="solid"/>
            <a:miter lim="800000"/>
          </a:ln>
          <a:effectLst>
            <a:outerShdw blurRad="50800" dist="38100" dir="2700000" algn="tl" rotWithShape="0">
              <a:srgbClr val="000000">
                <a:alpha val="43000"/>
              </a:srgbClr>
            </a:outerShdw>
          </a:effectLst>
        </p:spPr>
      </p:pic>
      <p:pic>
        <p:nvPicPr>
          <p:cNvPr id="6" name="Resim 5"/>
          <p:cNvPicPr>
            <a:picLocks noChangeAspect="1"/>
          </p:cNvPicPr>
          <p:nvPr/>
        </p:nvPicPr>
        <p:blipFill>
          <a:blip r:embed="rId4"/>
          <a:stretch>
            <a:fillRect/>
          </a:stretch>
        </p:blipFill>
        <p:spPr>
          <a:xfrm>
            <a:off x="81208" y="4820479"/>
            <a:ext cx="7738532" cy="1759226"/>
          </a:xfrm>
          <a:prstGeom prst="rect">
            <a:avLst/>
          </a:prstGeom>
          <a:ln w="38100" cap="sq">
            <a:solidFill>
              <a:schemeClr val="bg1">
                <a:lumMod val="75000"/>
              </a:schemeClr>
            </a:solidFill>
            <a:prstDash val="solid"/>
            <a:miter lim="800000"/>
          </a:ln>
          <a:effectLst>
            <a:outerShdw blurRad="50800" dist="38100" dir="2700000" algn="tl" rotWithShape="0">
              <a:srgbClr val="000000">
                <a:alpha val="43000"/>
              </a:srgbClr>
            </a:outerShdw>
          </a:effectLst>
        </p:spPr>
      </p:pic>
      <p:pic>
        <p:nvPicPr>
          <p:cNvPr id="7" name="Resim 6"/>
          <p:cNvPicPr>
            <a:picLocks noChangeAspect="1"/>
          </p:cNvPicPr>
          <p:nvPr/>
        </p:nvPicPr>
        <p:blipFill>
          <a:blip r:embed="rId5"/>
          <a:stretch>
            <a:fillRect/>
          </a:stretch>
        </p:blipFill>
        <p:spPr>
          <a:xfrm>
            <a:off x="8087360" y="5120460"/>
            <a:ext cx="3840529" cy="996817"/>
          </a:xfrm>
          <a:prstGeom prst="rect">
            <a:avLst/>
          </a:prstGeom>
          <a:ln w="38100" cap="sq">
            <a:solidFill>
              <a:schemeClr val="bg1">
                <a:lumMod val="75000"/>
              </a:schemeClr>
            </a:solidFill>
            <a:prstDash val="solid"/>
            <a:miter lim="800000"/>
          </a:ln>
          <a:effectLst>
            <a:outerShdw blurRad="50800" dist="38100" dir="2700000" algn="tl" rotWithShape="0">
              <a:srgbClr val="000000">
                <a:alpha val="43000"/>
              </a:srgbClr>
            </a:outerShdw>
          </a:effectLst>
        </p:spPr>
      </p:pic>
      <p:sp>
        <p:nvSpPr>
          <p:cNvPr id="8" name="Dikdörtgen 7"/>
          <p:cNvSpPr/>
          <p:nvPr/>
        </p:nvSpPr>
        <p:spPr>
          <a:xfrm>
            <a:off x="10942982" y="4065104"/>
            <a:ext cx="298174" cy="3478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0" name="Dirsek Bağlayıcısı 9"/>
          <p:cNvCxnSpPr>
            <a:stCxn id="8" idx="2"/>
            <a:endCxn id="6" idx="0"/>
          </p:cNvCxnSpPr>
          <p:nvPr/>
        </p:nvCxnSpPr>
        <p:spPr>
          <a:xfrm rot="5400000">
            <a:off x="7317520" y="1045929"/>
            <a:ext cx="407505" cy="7141595"/>
          </a:xfrm>
          <a:prstGeom prst="bentConnector3">
            <a:avLst>
              <a:gd name="adj1" fmla="val 50000"/>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12" name="Dikdörtgen 11"/>
          <p:cNvSpPr/>
          <p:nvPr/>
        </p:nvSpPr>
        <p:spPr>
          <a:xfrm>
            <a:off x="10942981" y="1570383"/>
            <a:ext cx="1125765" cy="46713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6" name="Dirsek Bağlayıcısı 15"/>
          <p:cNvCxnSpPr>
            <a:stCxn id="12" idx="2"/>
            <a:endCxn id="7" idx="0"/>
          </p:cNvCxnSpPr>
          <p:nvPr/>
        </p:nvCxnSpPr>
        <p:spPr>
          <a:xfrm rot="5400000">
            <a:off x="9215276" y="2829872"/>
            <a:ext cx="3082938" cy="1498239"/>
          </a:xfrm>
          <a:prstGeom prst="bentConnector3">
            <a:avLst>
              <a:gd name="adj1" fmla="val 92233"/>
            </a:avLst>
          </a:prstGeom>
          <a:ln>
            <a:solidFill>
              <a:srgbClr val="FFC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8811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1000"/>
                                        <p:tgtEl>
                                          <p:spTgt spid="16"/>
                                        </p:tgtEl>
                                      </p:cBhvr>
                                    </p:animEffect>
                                    <p:anim calcmode="lin" valueType="num">
                                      <p:cBhvr>
                                        <p:cTn id="45" dur="1000" fill="hold"/>
                                        <p:tgtEl>
                                          <p:spTgt spid="16"/>
                                        </p:tgtEl>
                                        <p:attrNameLst>
                                          <p:attrName>ppt_x</p:attrName>
                                        </p:attrNameLst>
                                      </p:cBhvr>
                                      <p:tavLst>
                                        <p:tav tm="0">
                                          <p:val>
                                            <p:strVal val="#ppt_x"/>
                                          </p:val>
                                        </p:tav>
                                        <p:tav tm="100000">
                                          <p:val>
                                            <p:strVal val="#ppt_x"/>
                                          </p:val>
                                        </p:tav>
                                      </p:tavLst>
                                    </p:anim>
                                    <p:anim calcmode="lin" valueType="num">
                                      <p:cBhvr>
                                        <p:cTn id="46" dur="1000" fill="hold"/>
                                        <p:tgtEl>
                                          <p:spTgt spid="16"/>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1000"/>
                                        <p:tgtEl>
                                          <p:spTgt spid="7"/>
                                        </p:tgtEl>
                                      </p:cBhvr>
                                    </p:animEffect>
                                    <p:anim calcmode="lin" valueType="num">
                                      <p:cBhvr>
                                        <p:cTn id="50" dur="1000" fill="hold"/>
                                        <p:tgtEl>
                                          <p:spTgt spid="7"/>
                                        </p:tgtEl>
                                        <p:attrNameLst>
                                          <p:attrName>ppt_x</p:attrName>
                                        </p:attrNameLst>
                                      </p:cBhvr>
                                      <p:tavLst>
                                        <p:tav tm="0">
                                          <p:val>
                                            <p:strVal val="#ppt_x"/>
                                          </p:val>
                                        </p:tav>
                                        <p:tav tm="100000">
                                          <p:val>
                                            <p:strVal val="#ppt_x"/>
                                          </p:val>
                                        </p:tav>
                                      </p:tavLst>
                                    </p:anim>
                                    <p:anim calcmode="lin" valueType="num">
                                      <p:cBhvr>
                                        <p:cTn id="5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8" grpId="0" animBg="1"/>
      <p:bldP spid="12" grpId="0" animBg="1"/>
    </p:bldLst>
  </p:timing>
</p:sld>
</file>

<file path=ppt/theme/theme1.xml><?xml version="1.0" encoding="utf-8"?>
<a:theme xmlns:a="http://schemas.openxmlformats.org/drawingml/2006/main" name="Yüzeyler">
  <a:themeElements>
    <a:clrScheme name="Sıcak Mavi">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Model</Template>
  <TotalTime>5371</TotalTime>
  <Words>1131</Words>
  <Application>Microsoft Office PowerPoint</Application>
  <PresentationFormat>Geniş ekran</PresentationFormat>
  <Paragraphs>97</Paragraphs>
  <Slides>17</Slides>
  <Notes>15</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17</vt:i4>
      </vt:variant>
    </vt:vector>
  </HeadingPairs>
  <TitlesOfParts>
    <vt:vector size="21" baseType="lpstr">
      <vt:lpstr>Arial</vt:lpstr>
      <vt:lpstr>Calibri</vt:lpstr>
      <vt:lpstr>Wingdings 3</vt:lpstr>
      <vt:lpstr>Yüzeyler</vt:lpstr>
      <vt:lpstr>PowerPoint Sunusu</vt:lpstr>
      <vt:lpstr>Depolar Arası Sevk ve Kabul</vt:lpstr>
      <vt:lpstr>Depolar Arası Sevk ve Kabul</vt:lpstr>
      <vt:lpstr>Depolar Arası Sevk</vt:lpstr>
      <vt:lpstr>Depolar Arası Sevk</vt:lpstr>
      <vt:lpstr>Transfer Depo Kontrolü ve Sevkiyat Tamamlama</vt:lpstr>
      <vt:lpstr>Depolar Arası Sevk Kabul</vt:lpstr>
      <vt:lpstr>Depolar Arası Sevk Kabul Tamamlama</vt:lpstr>
      <vt:lpstr>Depolar Arası Sevk ve Kabul Yönetim</vt:lpstr>
      <vt:lpstr>Lokasyonlar Arası Transfer</vt:lpstr>
      <vt:lpstr>Depo Operasyonları</vt:lpstr>
      <vt:lpstr>PowerPoint Sunusu</vt:lpstr>
      <vt:lpstr>Depo Operasyonları</vt:lpstr>
      <vt:lpstr>Giriş, Çıkış ve İade İrsaliyeleri</vt:lpstr>
      <vt:lpstr>Giriş, Çıkış ve İade İrsaliyeleri</vt:lpstr>
      <vt:lpstr>İade İrsaliye İşlemleri</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ÜRETİM OTOMASYONU</dc:title>
  <dc:creator>Mikro 6</dc:creator>
  <cp:lastModifiedBy>EROL ÇALKAYA</cp:lastModifiedBy>
  <cp:revision>382</cp:revision>
  <dcterms:created xsi:type="dcterms:W3CDTF">2023-12-01T08:05:06Z</dcterms:created>
  <dcterms:modified xsi:type="dcterms:W3CDTF">2025-04-08T16:57:03Z</dcterms:modified>
</cp:coreProperties>
</file>